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77" r:id="rId12"/>
    <p:sldId id="278" r:id="rId13"/>
    <p:sldId id="279" r:id="rId14"/>
    <p:sldId id="281" r:id="rId15"/>
    <p:sldId id="267" r:id="rId16"/>
    <p:sldId id="269" r:id="rId17"/>
    <p:sldId id="270" r:id="rId18"/>
    <p:sldId id="271" r:id="rId19"/>
    <p:sldId id="272" r:id="rId20"/>
    <p:sldId id="273" r:id="rId21"/>
    <p:sldId id="274" r:id="rId22"/>
    <p:sldId id="275" r:id="rId23"/>
    <p:sldId id="280" r:id="rId24"/>
    <p:sldId id="276" r:id="rId25"/>
  </p:sldIdLst>
  <p:sldSz cx="12192000" cy="6858000"/>
  <p:notesSz cx="6858000" cy="9144000"/>
  <p:embeddedFontLst>
    <p:embeddedFont>
      <p:font typeface="Fira Sans Black" panose="020B0A03050000020004" pitchFamily="34" charset="0"/>
      <p:regular r:id="rId26"/>
      <p:bold r:id="rId27"/>
      <p:boldItalic r:id="rId28"/>
    </p:embeddedFont>
    <p:embeddedFont>
      <p:font typeface="Poppins" panose="00000500000000000000" pitchFamily="2" charset="0"/>
      <p:regular r:id="rId29"/>
      <p:bold r:id="rId30"/>
      <p:italic r:id="rId31"/>
      <p:boldItalic r:id="rId32"/>
    </p:embeddedFont>
    <p:embeddedFont>
      <p:font typeface="poppins-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F67BF4-B162-4402-A127-1D46B85F0EA7}" v="32" dt="2025-03-25T14:46:34.0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8.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shna Raj" userId="01150876dc0889b1" providerId="LiveId" clId="{5BF67BF4-B162-4402-A127-1D46B85F0EA7}"/>
    <pc:docChg chg="undo custSel addSld delSld modSld sldOrd">
      <pc:chgData name="Roshna Raj" userId="01150876dc0889b1" providerId="LiveId" clId="{5BF67BF4-B162-4402-A127-1D46B85F0EA7}" dt="2025-03-25T14:46:34.095" v="1496" actId="1035"/>
      <pc:docMkLst>
        <pc:docMk/>
      </pc:docMkLst>
      <pc:sldChg chg="addSp delSp modSp mod">
        <pc:chgData name="Roshna Raj" userId="01150876dc0889b1" providerId="LiveId" clId="{5BF67BF4-B162-4402-A127-1D46B85F0EA7}" dt="2025-03-22T12:08:38.237" v="164" actId="478"/>
        <pc:sldMkLst>
          <pc:docMk/>
          <pc:sldMk cId="0" sldId="256"/>
        </pc:sldMkLst>
        <pc:spChg chg="mod">
          <ac:chgData name="Roshna Raj" userId="01150876dc0889b1" providerId="LiveId" clId="{5BF67BF4-B162-4402-A127-1D46B85F0EA7}" dt="2025-03-22T12:00:02.879" v="115" actId="164"/>
          <ac:spMkLst>
            <pc:docMk/>
            <pc:sldMk cId="0" sldId="256"/>
            <ac:spMk id="3" creationId="{00000000-0000-0000-0000-000000000000}"/>
          </ac:spMkLst>
        </pc:spChg>
        <pc:spChg chg="mod">
          <ac:chgData name="Roshna Raj" userId="01150876dc0889b1" providerId="LiveId" clId="{5BF67BF4-B162-4402-A127-1D46B85F0EA7}" dt="2025-03-22T11:54:39.032" v="84" actId="14100"/>
          <ac:spMkLst>
            <pc:docMk/>
            <pc:sldMk cId="0" sldId="256"/>
            <ac:spMk id="8" creationId="{00000000-0000-0000-0000-000000000000}"/>
          </ac:spMkLst>
        </pc:spChg>
        <pc:spChg chg="mod">
          <ac:chgData name="Roshna Raj" userId="01150876dc0889b1" providerId="LiveId" clId="{5BF67BF4-B162-4402-A127-1D46B85F0EA7}" dt="2025-03-22T11:56:37.387" v="101" actId="403"/>
          <ac:spMkLst>
            <pc:docMk/>
            <pc:sldMk cId="0" sldId="256"/>
            <ac:spMk id="9" creationId="{00000000-0000-0000-0000-000000000000}"/>
          </ac:spMkLst>
        </pc:spChg>
      </pc:sldChg>
      <pc:sldChg chg="addSp delSp modSp mod">
        <pc:chgData name="Roshna Raj" userId="01150876dc0889b1" providerId="LiveId" clId="{5BF67BF4-B162-4402-A127-1D46B85F0EA7}" dt="2025-03-25T14:20:36.240" v="1110" actId="1037"/>
        <pc:sldMkLst>
          <pc:docMk/>
          <pc:sldMk cId="0" sldId="257"/>
        </pc:sldMkLst>
        <pc:spChg chg="mod">
          <ac:chgData name="Roshna Raj" userId="01150876dc0889b1" providerId="LiveId" clId="{5BF67BF4-B162-4402-A127-1D46B85F0EA7}" dt="2025-03-25T14:03:30.616" v="673" actId="20577"/>
          <ac:spMkLst>
            <pc:docMk/>
            <pc:sldMk cId="0" sldId="257"/>
            <ac:spMk id="8" creationId="{00000000-0000-0000-0000-000000000000}"/>
          </ac:spMkLst>
        </pc:spChg>
        <pc:spChg chg="mod">
          <ac:chgData name="Roshna Raj" userId="01150876dc0889b1" providerId="LiveId" clId="{5BF67BF4-B162-4402-A127-1D46B85F0EA7}" dt="2025-03-22T12:24:46.752" v="249" actId="20577"/>
          <ac:spMkLst>
            <pc:docMk/>
            <pc:sldMk cId="0" sldId="257"/>
            <ac:spMk id="9" creationId="{00000000-0000-0000-0000-000000000000}"/>
          </ac:spMkLst>
        </pc:spChg>
        <pc:spChg chg="mod">
          <ac:chgData name="Roshna Raj" userId="01150876dc0889b1" providerId="LiveId" clId="{5BF67BF4-B162-4402-A127-1D46B85F0EA7}" dt="2025-03-25T14:03:11.300" v="630"/>
          <ac:spMkLst>
            <pc:docMk/>
            <pc:sldMk cId="0" sldId="257"/>
            <ac:spMk id="12" creationId="{00000000-0000-0000-0000-000000000000}"/>
          </ac:spMkLst>
        </pc:spChg>
        <pc:spChg chg="mod">
          <ac:chgData name="Roshna Raj" userId="01150876dc0889b1" providerId="LiveId" clId="{5BF67BF4-B162-4402-A127-1D46B85F0EA7}" dt="2025-03-25T14:03:05.191" v="629"/>
          <ac:spMkLst>
            <pc:docMk/>
            <pc:sldMk cId="0" sldId="257"/>
            <ac:spMk id="14" creationId="{00000000-0000-0000-0000-000000000000}"/>
          </ac:spMkLst>
        </pc:spChg>
        <pc:spChg chg="add del mod">
          <ac:chgData name="Roshna Raj" userId="01150876dc0889b1" providerId="LiveId" clId="{5BF67BF4-B162-4402-A127-1D46B85F0EA7}" dt="2025-03-25T14:03:40.992" v="675" actId="478"/>
          <ac:spMkLst>
            <pc:docMk/>
            <pc:sldMk cId="0" sldId="257"/>
            <ac:spMk id="17" creationId="{4FBD2149-14A0-9C54-9B85-115E62332DC4}"/>
          </ac:spMkLst>
        </pc:spChg>
        <pc:spChg chg="add mod">
          <ac:chgData name="Roshna Raj" userId="01150876dc0889b1" providerId="LiveId" clId="{5BF67BF4-B162-4402-A127-1D46B85F0EA7}" dt="2025-03-25T14:02:49.565" v="626" actId="1035"/>
          <ac:spMkLst>
            <pc:docMk/>
            <pc:sldMk cId="0" sldId="257"/>
            <ac:spMk id="18" creationId="{5F9F7B22-847E-3A90-E533-DE490173A2B0}"/>
          </ac:spMkLst>
        </pc:spChg>
        <pc:spChg chg="add mod">
          <ac:chgData name="Roshna Raj" userId="01150876dc0889b1" providerId="LiveId" clId="{5BF67BF4-B162-4402-A127-1D46B85F0EA7}" dt="2025-03-25T14:02:55.779" v="628" actId="20577"/>
          <ac:spMkLst>
            <pc:docMk/>
            <pc:sldMk cId="0" sldId="257"/>
            <ac:spMk id="19" creationId="{D08E456A-D300-E080-476A-165D89CD9D16}"/>
          </ac:spMkLst>
        </pc:spChg>
        <pc:spChg chg="add mod">
          <ac:chgData name="Roshna Raj" userId="01150876dc0889b1" providerId="LiveId" clId="{5BF67BF4-B162-4402-A127-1D46B85F0EA7}" dt="2025-03-25T14:20:36.240" v="1110" actId="1037"/>
          <ac:spMkLst>
            <pc:docMk/>
            <pc:sldMk cId="0" sldId="257"/>
            <ac:spMk id="20" creationId="{9381A675-325F-E8A7-824F-A3D85D3890EC}"/>
          </ac:spMkLst>
        </pc:spChg>
        <pc:spChg chg="add mod">
          <ac:chgData name="Roshna Raj" userId="01150876dc0889b1" providerId="LiveId" clId="{5BF67BF4-B162-4402-A127-1D46B85F0EA7}" dt="2025-03-25T14:20:36.240" v="1110" actId="1037"/>
          <ac:spMkLst>
            <pc:docMk/>
            <pc:sldMk cId="0" sldId="257"/>
            <ac:spMk id="21" creationId="{0A4C4694-B46C-730B-51FA-9BE8D6114DA3}"/>
          </ac:spMkLst>
        </pc:spChg>
      </pc:sldChg>
      <pc:sldChg chg="addSp delSp modSp mod">
        <pc:chgData name="Roshna Raj" userId="01150876dc0889b1" providerId="LiveId" clId="{5BF67BF4-B162-4402-A127-1D46B85F0EA7}" dt="2025-03-22T12:35:11.591" v="313" actId="1035"/>
        <pc:sldMkLst>
          <pc:docMk/>
          <pc:sldMk cId="0" sldId="258"/>
        </pc:sldMkLst>
        <pc:spChg chg="add mod">
          <ac:chgData name="Roshna Raj" userId="01150876dc0889b1" providerId="LiveId" clId="{5BF67BF4-B162-4402-A127-1D46B85F0EA7}" dt="2025-03-22T12:35:11.591" v="313" actId="1035"/>
          <ac:spMkLst>
            <pc:docMk/>
            <pc:sldMk cId="0" sldId="258"/>
            <ac:spMk id="12" creationId="{DD86C666-64CB-0DE2-6A7D-590B9BA1C3FB}"/>
          </ac:spMkLst>
        </pc:spChg>
      </pc:sldChg>
      <pc:sldChg chg="addSp delSp modSp mod">
        <pc:chgData name="Roshna Raj" userId="01150876dc0889b1" providerId="LiveId" clId="{5BF67BF4-B162-4402-A127-1D46B85F0EA7}" dt="2025-03-22T12:36:11.715" v="348" actId="14100"/>
        <pc:sldMkLst>
          <pc:docMk/>
          <pc:sldMk cId="0" sldId="259"/>
        </pc:sldMkLst>
        <pc:spChg chg="mod">
          <ac:chgData name="Roshna Raj" userId="01150876dc0889b1" providerId="LiveId" clId="{5BF67BF4-B162-4402-A127-1D46B85F0EA7}" dt="2025-03-22T12:35:41.164" v="330" actId="20577"/>
          <ac:spMkLst>
            <pc:docMk/>
            <pc:sldMk cId="0" sldId="259"/>
            <ac:spMk id="22" creationId="{00000000-0000-0000-0000-000000000000}"/>
          </ac:spMkLst>
        </pc:spChg>
        <pc:spChg chg="add mod">
          <ac:chgData name="Roshna Raj" userId="01150876dc0889b1" providerId="LiveId" clId="{5BF67BF4-B162-4402-A127-1D46B85F0EA7}" dt="2025-03-22T12:36:11.715" v="348" actId="14100"/>
          <ac:spMkLst>
            <pc:docMk/>
            <pc:sldMk cId="0" sldId="259"/>
            <ac:spMk id="26" creationId="{530E1EAC-69AE-4BA7-F259-02F9F9CD1956}"/>
          </ac:spMkLst>
        </pc:spChg>
      </pc:sldChg>
      <pc:sldChg chg="modSp mod">
        <pc:chgData name="Roshna Raj" userId="01150876dc0889b1" providerId="LiveId" clId="{5BF67BF4-B162-4402-A127-1D46B85F0EA7}" dt="2025-03-22T12:37:00.227" v="351" actId="403"/>
        <pc:sldMkLst>
          <pc:docMk/>
          <pc:sldMk cId="0" sldId="260"/>
        </pc:sldMkLst>
        <pc:spChg chg="mod">
          <ac:chgData name="Roshna Raj" userId="01150876dc0889b1" providerId="LiveId" clId="{5BF67BF4-B162-4402-A127-1D46B85F0EA7}" dt="2025-03-22T12:37:00.227" v="351" actId="403"/>
          <ac:spMkLst>
            <pc:docMk/>
            <pc:sldMk cId="0" sldId="260"/>
            <ac:spMk id="16" creationId="{00000000-0000-0000-0000-000000000000}"/>
          </ac:spMkLst>
        </pc:spChg>
      </pc:sldChg>
      <pc:sldChg chg="delSp modSp mod">
        <pc:chgData name="Roshna Raj" userId="01150876dc0889b1" providerId="LiveId" clId="{5BF67BF4-B162-4402-A127-1D46B85F0EA7}" dt="2025-03-22T12:01:33.333" v="120" actId="478"/>
        <pc:sldMkLst>
          <pc:docMk/>
          <pc:sldMk cId="0" sldId="261"/>
        </pc:sldMkLst>
      </pc:sldChg>
      <pc:sldChg chg="addSp modSp mod">
        <pc:chgData name="Roshna Raj" userId="01150876dc0889b1" providerId="LiveId" clId="{5BF67BF4-B162-4402-A127-1D46B85F0EA7}" dt="2025-03-22T12:39:45.384" v="432" actId="1038"/>
        <pc:sldMkLst>
          <pc:docMk/>
          <pc:sldMk cId="0" sldId="262"/>
        </pc:sldMkLst>
        <pc:spChg chg="mod">
          <ac:chgData name="Roshna Raj" userId="01150876dc0889b1" providerId="LiveId" clId="{5BF67BF4-B162-4402-A127-1D46B85F0EA7}" dt="2025-03-22T12:20:12.760" v="185" actId="403"/>
          <ac:spMkLst>
            <pc:docMk/>
            <pc:sldMk cId="0" sldId="262"/>
            <ac:spMk id="17" creationId="{00000000-0000-0000-0000-000000000000}"/>
          </ac:spMkLst>
        </pc:spChg>
        <pc:spChg chg="add mod">
          <ac:chgData name="Roshna Raj" userId="01150876dc0889b1" providerId="LiveId" clId="{5BF67BF4-B162-4402-A127-1D46B85F0EA7}" dt="2025-03-22T12:39:45.384" v="432" actId="1038"/>
          <ac:spMkLst>
            <pc:docMk/>
            <pc:sldMk cId="0" sldId="262"/>
            <ac:spMk id="25" creationId="{54CA86B0-B615-08CE-0143-39DD8BDA5754}"/>
          </ac:spMkLst>
        </pc:spChg>
      </pc:sldChg>
      <pc:sldChg chg="addSp modSp mod">
        <pc:chgData name="Roshna Raj" userId="01150876dc0889b1" providerId="LiveId" clId="{5BF67BF4-B162-4402-A127-1D46B85F0EA7}" dt="2025-03-22T12:53:53.349" v="488" actId="20577"/>
        <pc:sldMkLst>
          <pc:docMk/>
          <pc:sldMk cId="0" sldId="263"/>
        </pc:sldMkLst>
        <pc:spChg chg="add mod">
          <ac:chgData name="Roshna Raj" userId="01150876dc0889b1" providerId="LiveId" clId="{5BF67BF4-B162-4402-A127-1D46B85F0EA7}" dt="2025-03-22T12:53:53.349" v="488" actId="20577"/>
          <ac:spMkLst>
            <pc:docMk/>
            <pc:sldMk cId="0" sldId="263"/>
            <ac:spMk id="17" creationId="{62CA391B-4BC2-6C23-8E66-F954533A8838}"/>
          </ac:spMkLst>
        </pc:spChg>
      </pc:sldChg>
      <pc:sldChg chg="delSp modSp mod">
        <pc:chgData name="Roshna Raj" userId="01150876dc0889b1" providerId="LiveId" clId="{5BF67BF4-B162-4402-A127-1D46B85F0EA7}" dt="2025-03-22T12:24:12.409" v="241" actId="20577"/>
        <pc:sldMkLst>
          <pc:docMk/>
          <pc:sldMk cId="0" sldId="264"/>
        </pc:sldMkLst>
        <pc:spChg chg="mod">
          <ac:chgData name="Roshna Raj" userId="01150876dc0889b1" providerId="LiveId" clId="{5BF67BF4-B162-4402-A127-1D46B85F0EA7}" dt="2025-03-22T12:24:12.409" v="241" actId="20577"/>
          <ac:spMkLst>
            <pc:docMk/>
            <pc:sldMk cId="0" sldId="264"/>
            <ac:spMk id="6" creationId="{00000000-0000-0000-0000-000000000000}"/>
          </ac:spMkLst>
        </pc:spChg>
      </pc:sldChg>
      <pc:sldChg chg="modSp del mod">
        <pc:chgData name="Roshna Raj" userId="01150876dc0889b1" providerId="LiveId" clId="{5BF67BF4-B162-4402-A127-1D46B85F0EA7}" dt="2025-03-22T12:23:28.025" v="197" actId="47"/>
        <pc:sldMkLst>
          <pc:docMk/>
          <pc:sldMk cId="0" sldId="265"/>
        </pc:sldMkLst>
      </pc:sldChg>
      <pc:sldChg chg="modSp mod">
        <pc:chgData name="Roshna Raj" userId="01150876dc0889b1" providerId="LiveId" clId="{5BF67BF4-B162-4402-A127-1D46B85F0EA7}" dt="2025-03-22T12:53:09.454" v="484" actId="1036"/>
        <pc:sldMkLst>
          <pc:docMk/>
          <pc:sldMk cId="0" sldId="266"/>
        </pc:sldMkLst>
        <pc:spChg chg="mod">
          <ac:chgData name="Roshna Raj" userId="01150876dc0889b1" providerId="LiveId" clId="{5BF67BF4-B162-4402-A127-1D46B85F0EA7}" dt="2025-03-22T12:53:09.454" v="484" actId="1036"/>
          <ac:spMkLst>
            <pc:docMk/>
            <pc:sldMk cId="0" sldId="266"/>
            <ac:spMk id="7" creationId="{00000000-0000-0000-0000-000000000000}"/>
          </ac:spMkLst>
        </pc:spChg>
        <pc:spChg chg="mod">
          <ac:chgData name="Roshna Raj" userId="01150876dc0889b1" providerId="LiveId" clId="{5BF67BF4-B162-4402-A127-1D46B85F0EA7}" dt="2025-03-22T12:41:28.548" v="436" actId="207"/>
          <ac:spMkLst>
            <pc:docMk/>
            <pc:sldMk cId="0" sldId="266"/>
            <ac:spMk id="10" creationId="{00000000-0000-0000-0000-000000000000}"/>
          </ac:spMkLst>
        </pc:spChg>
        <pc:spChg chg="mod">
          <ac:chgData name="Roshna Raj" userId="01150876dc0889b1" providerId="LiveId" clId="{5BF67BF4-B162-4402-A127-1D46B85F0EA7}" dt="2025-03-22T12:24:22.521" v="245" actId="20577"/>
          <ac:spMkLst>
            <pc:docMk/>
            <pc:sldMk cId="0" sldId="266"/>
            <ac:spMk id="13" creationId="{00000000-0000-0000-0000-000000000000}"/>
          </ac:spMkLst>
        </pc:spChg>
      </pc:sldChg>
      <pc:sldChg chg="delSp modSp mod">
        <pc:chgData name="Roshna Raj" userId="01150876dc0889b1" providerId="LiveId" clId="{5BF67BF4-B162-4402-A127-1D46B85F0EA7}" dt="2025-03-25T14:04:22.454" v="685" actId="20577"/>
        <pc:sldMkLst>
          <pc:docMk/>
          <pc:sldMk cId="0" sldId="267"/>
        </pc:sldMkLst>
        <pc:spChg chg="mod">
          <ac:chgData name="Roshna Raj" userId="01150876dc0889b1" providerId="LiveId" clId="{5BF67BF4-B162-4402-A127-1D46B85F0EA7}" dt="2025-03-25T14:04:22.454" v="685" actId="20577"/>
          <ac:spMkLst>
            <pc:docMk/>
            <pc:sldMk cId="0" sldId="267"/>
            <ac:spMk id="7" creationId="{00000000-0000-0000-0000-000000000000}"/>
          </ac:spMkLst>
        </pc:spChg>
      </pc:sldChg>
      <pc:sldChg chg="addSp delSp modSp del mod">
        <pc:chgData name="Roshna Raj" userId="01150876dc0889b1" providerId="LiveId" clId="{5BF67BF4-B162-4402-A127-1D46B85F0EA7}" dt="2025-03-22T12:45:24.330" v="460" actId="2696"/>
        <pc:sldMkLst>
          <pc:docMk/>
          <pc:sldMk cId="0" sldId="268"/>
        </pc:sldMkLst>
      </pc:sldChg>
      <pc:sldChg chg="delSp modSp mod">
        <pc:chgData name="Roshna Raj" userId="01150876dc0889b1" providerId="LiveId" clId="{5BF67BF4-B162-4402-A127-1D46B85F0EA7}" dt="2025-03-25T14:04:29.501" v="687" actId="20577"/>
        <pc:sldMkLst>
          <pc:docMk/>
          <pc:sldMk cId="0" sldId="270"/>
        </pc:sldMkLst>
        <pc:spChg chg="mod">
          <ac:chgData name="Roshna Raj" userId="01150876dc0889b1" providerId="LiveId" clId="{5BF67BF4-B162-4402-A127-1D46B85F0EA7}" dt="2025-03-25T14:04:29.501" v="687" actId="20577"/>
          <ac:spMkLst>
            <pc:docMk/>
            <pc:sldMk cId="0" sldId="270"/>
            <ac:spMk id="7" creationId="{00000000-0000-0000-0000-000000000000}"/>
          </ac:spMkLst>
        </pc:spChg>
      </pc:sldChg>
      <pc:sldChg chg="addSp modSp mod">
        <pc:chgData name="Roshna Raj" userId="01150876dc0889b1" providerId="LiveId" clId="{5BF67BF4-B162-4402-A127-1D46B85F0EA7}" dt="2025-03-22T12:55:06.790" v="525" actId="1035"/>
        <pc:sldMkLst>
          <pc:docMk/>
          <pc:sldMk cId="0" sldId="272"/>
        </pc:sldMkLst>
        <pc:spChg chg="add mod">
          <ac:chgData name="Roshna Raj" userId="01150876dc0889b1" providerId="LiveId" clId="{5BF67BF4-B162-4402-A127-1D46B85F0EA7}" dt="2025-03-22T12:55:06.790" v="525" actId="1035"/>
          <ac:spMkLst>
            <pc:docMk/>
            <pc:sldMk cId="0" sldId="272"/>
            <ac:spMk id="14" creationId="{CAE92E0F-8B18-5000-9BE7-3BDA1C8C108C}"/>
          </ac:spMkLst>
        </pc:spChg>
      </pc:sldChg>
      <pc:sldChg chg="delSp modSp mod">
        <pc:chgData name="Roshna Raj" userId="01150876dc0889b1" providerId="LiveId" clId="{5BF67BF4-B162-4402-A127-1D46B85F0EA7}" dt="2025-03-25T14:04:37.690" v="689" actId="20577"/>
        <pc:sldMkLst>
          <pc:docMk/>
          <pc:sldMk cId="0" sldId="273"/>
        </pc:sldMkLst>
        <pc:spChg chg="mod">
          <ac:chgData name="Roshna Raj" userId="01150876dc0889b1" providerId="LiveId" clId="{5BF67BF4-B162-4402-A127-1D46B85F0EA7}" dt="2025-03-25T14:04:37.690" v="689" actId="20577"/>
          <ac:spMkLst>
            <pc:docMk/>
            <pc:sldMk cId="0" sldId="273"/>
            <ac:spMk id="7" creationId="{00000000-0000-0000-0000-000000000000}"/>
          </ac:spMkLst>
        </pc:spChg>
      </pc:sldChg>
      <pc:sldChg chg="delSp modSp mod">
        <pc:chgData name="Roshna Raj" userId="01150876dc0889b1" providerId="LiveId" clId="{5BF67BF4-B162-4402-A127-1D46B85F0EA7}" dt="2025-03-22T12:26:29.851" v="250" actId="403"/>
        <pc:sldMkLst>
          <pc:docMk/>
          <pc:sldMk cId="0" sldId="275"/>
        </pc:sldMkLst>
        <pc:spChg chg="mod">
          <ac:chgData name="Roshna Raj" userId="01150876dc0889b1" providerId="LiveId" clId="{5BF67BF4-B162-4402-A127-1D46B85F0EA7}" dt="2025-03-22T12:26:29.851" v="250" actId="403"/>
          <ac:spMkLst>
            <pc:docMk/>
            <pc:sldMk cId="0" sldId="275"/>
            <ac:spMk id="7" creationId="{00000000-0000-0000-0000-000000000000}"/>
          </ac:spMkLst>
        </pc:spChg>
        <pc:picChg chg="mod">
          <ac:chgData name="Roshna Raj" userId="01150876dc0889b1" providerId="LiveId" clId="{5BF67BF4-B162-4402-A127-1D46B85F0EA7}" dt="2025-03-22T12:08:12.726" v="160" actId="1076"/>
          <ac:picMkLst>
            <pc:docMk/>
            <pc:sldMk cId="0" sldId="275"/>
            <ac:picMk id="3" creationId="{00000000-0000-0000-0000-000000000000}"/>
          </ac:picMkLst>
        </pc:picChg>
      </pc:sldChg>
      <pc:sldChg chg="delSp modSp mod">
        <pc:chgData name="Roshna Raj" userId="01150876dc0889b1" providerId="LiveId" clId="{5BF67BF4-B162-4402-A127-1D46B85F0EA7}" dt="2025-03-22T12:10:00.221" v="181" actId="1037"/>
        <pc:sldMkLst>
          <pc:docMk/>
          <pc:sldMk cId="0" sldId="276"/>
        </pc:sldMkLst>
        <pc:spChg chg="mod">
          <ac:chgData name="Roshna Raj" userId="01150876dc0889b1" providerId="LiveId" clId="{5BF67BF4-B162-4402-A127-1D46B85F0EA7}" dt="2025-03-22T12:09:43.980" v="176" actId="14100"/>
          <ac:spMkLst>
            <pc:docMk/>
            <pc:sldMk cId="0" sldId="276"/>
            <ac:spMk id="8" creationId="{00000000-0000-0000-0000-000000000000}"/>
          </ac:spMkLst>
        </pc:spChg>
        <pc:spChg chg="mod">
          <ac:chgData name="Roshna Raj" userId="01150876dc0889b1" providerId="LiveId" clId="{5BF67BF4-B162-4402-A127-1D46B85F0EA7}" dt="2025-03-22T12:10:00.221" v="181" actId="1037"/>
          <ac:spMkLst>
            <pc:docMk/>
            <pc:sldMk cId="0" sldId="276"/>
            <ac:spMk id="9" creationId="{00000000-0000-0000-0000-000000000000}"/>
          </ac:spMkLst>
        </pc:spChg>
      </pc:sldChg>
      <pc:sldChg chg="modSp add mod ord">
        <pc:chgData name="Roshna Raj" userId="01150876dc0889b1" providerId="LiveId" clId="{5BF67BF4-B162-4402-A127-1D46B85F0EA7}" dt="2025-03-25T14:05:12.482" v="727" actId="20577"/>
        <pc:sldMkLst>
          <pc:docMk/>
          <pc:sldMk cId="982423660" sldId="277"/>
        </pc:sldMkLst>
        <pc:spChg chg="mod">
          <ac:chgData name="Roshna Raj" userId="01150876dc0889b1" providerId="LiveId" clId="{5BF67BF4-B162-4402-A127-1D46B85F0EA7}" dt="2025-03-25T14:05:12.482" v="727" actId="20577"/>
          <ac:spMkLst>
            <pc:docMk/>
            <pc:sldMk cId="982423660" sldId="277"/>
            <ac:spMk id="6" creationId="{BB011DD8-CC1D-A327-63C9-DBF3B6C184F5}"/>
          </ac:spMkLst>
        </pc:spChg>
        <pc:spChg chg="mod">
          <ac:chgData name="Roshna Raj" userId="01150876dc0889b1" providerId="LiveId" clId="{5BF67BF4-B162-4402-A127-1D46B85F0EA7}" dt="2025-03-25T14:04:17.329" v="683" actId="20577"/>
          <ac:spMkLst>
            <pc:docMk/>
            <pc:sldMk cId="982423660" sldId="277"/>
            <ac:spMk id="7" creationId="{93462B46-A552-466F-AAD3-2C37C140E933}"/>
          </ac:spMkLst>
        </pc:spChg>
      </pc:sldChg>
      <pc:sldChg chg="addSp modSp add mod ord">
        <pc:chgData name="Roshna Raj" userId="01150876dc0889b1" providerId="LiveId" clId="{5BF67BF4-B162-4402-A127-1D46B85F0EA7}" dt="2025-03-25T14:17:09.386" v="933"/>
        <pc:sldMkLst>
          <pc:docMk/>
          <pc:sldMk cId="4150246174" sldId="278"/>
        </pc:sldMkLst>
        <pc:spChg chg="mod">
          <ac:chgData name="Roshna Raj" userId="01150876dc0889b1" providerId="LiveId" clId="{5BF67BF4-B162-4402-A127-1D46B85F0EA7}" dt="2025-03-25T14:07:22.700" v="799" actId="20577"/>
          <ac:spMkLst>
            <pc:docMk/>
            <pc:sldMk cId="4150246174" sldId="278"/>
            <ac:spMk id="6" creationId="{8B3CD34F-0FD7-22CF-C39E-2DD6E95104CC}"/>
          </ac:spMkLst>
        </pc:spChg>
        <pc:spChg chg="mod">
          <ac:chgData name="Roshna Raj" userId="01150876dc0889b1" providerId="LiveId" clId="{5BF67BF4-B162-4402-A127-1D46B85F0EA7}" dt="2025-03-25T14:07:50.417" v="801" actId="2711"/>
          <ac:spMkLst>
            <pc:docMk/>
            <pc:sldMk cId="4150246174" sldId="278"/>
            <ac:spMk id="7" creationId="{32F0E900-B052-F150-9CA8-8C1C0100FFDD}"/>
          </ac:spMkLst>
        </pc:spChg>
        <pc:spChg chg="mod">
          <ac:chgData name="Roshna Raj" userId="01150876dc0889b1" providerId="LiveId" clId="{5BF67BF4-B162-4402-A127-1D46B85F0EA7}" dt="2025-03-25T14:08:32.722" v="819" actId="20577"/>
          <ac:spMkLst>
            <pc:docMk/>
            <pc:sldMk cId="4150246174" sldId="278"/>
            <ac:spMk id="9" creationId="{211BAC19-62FC-F1FA-92BF-ACF0B248528D}"/>
          </ac:spMkLst>
        </pc:spChg>
        <pc:spChg chg="mod">
          <ac:chgData name="Roshna Raj" userId="01150876dc0889b1" providerId="LiveId" clId="{5BF67BF4-B162-4402-A127-1D46B85F0EA7}" dt="2025-03-25T14:17:09.386" v="933"/>
          <ac:spMkLst>
            <pc:docMk/>
            <pc:sldMk cId="4150246174" sldId="278"/>
            <ac:spMk id="10" creationId="{FE05DBA8-E03D-9846-CF42-29CA838E6B7D}"/>
          </ac:spMkLst>
        </pc:spChg>
        <pc:spChg chg="mod">
          <ac:chgData name="Roshna Raj" userId="01150876dc0889b1" providerId="LiveId" clId="{5BF67BF4-B162-4402-A127-1D46B85F0EA7}" dt="2025-03-25T14:06:46.867" v="782" actId="20577"/>
          <ac:spMkLst>
            <pc:docMk/>
            <pc:sldMk cId="4150246174" sldId="278"/>
            <ac:spMk id="13" creationId="{A1CC8CE0-6E9B-12C8-489E-FAA26E0C966E}"/>
          </ac:spMkLst>
        </pc:spChg>
        <pc:spChg chg="add">
          <ac:chgData name="Roshna Raj" userId="01150876dc0889b1" providerId="LiveId" clId="{5BF67BF4-B162-4402-A127-1D46B85F0EA7}" dt="2025-03-25T14:08:48.527" v="820"/>
          <ac:spMkLst>
            <pc:docMk/>
            <pc:sldMk cId="4150246174" sldId="278"/>
            <ac:spMk id="16" creationId="{DC37C5BA-99E5-DE54-D5BD-01F55C8C2764}"/>
          </ac:spMkLst>
        </pc:spChg>
        <pc:spChg chg="add mod">
          <ac:chgData name="Roshna Raj" userId="01150876dc0889b1" providerId="LiveId" clId="{5BF67BF4-B162-4402-A127-1D46B85F0EA7}" dt="2025-03-25T14:08:54.273" v="822"/>
          <ac:spMkLst>
            <pc:docMk/>
            <pc:sldMk cId="4150246174" sldId="278"/>
            <ac:spMk id="17" creationId="{0A954728-7D06-29BB-BBC1-5C8C41B7AF31}"/>
          </ac:spMkLst>
        </pc:spChg>
      </pc:sldChg>
      <pc:sldChg chg="addSp delSp modSp add mod">
        <pc:chgData name="Roshna Raj" userId="01150876dc0889b1" providerId="LiveId" clId="{5BF67BF4-B162-4402-A127-1D46B85F0EA7}" dt="2025-03-25T14:17:27.266" v="945" actId="1035"/>
        <pc:sldMkLst>
          <pc:docMk/>
          <pc:sldMk cId="1375294965" sldId="279"/>
        </pc:sldMkLst>
        <pc:spChg chg="mod">
          <ac:chgData name="Roshna Raj" userId="01150876dc0889b1" providerId="LiveId" clId="{5BF67BF4-B162-4402-A127-1D46B85F0EA7}" dt="2025-03-25T14:12:05.831" v="878" actId="20577"/>
          <ac:spMkLst>
            <pc:docMk/>
            <pc:sldMk cId="1375294965" sldId="279"/>
            <ac:spMk id="6" creationId="{D432EC02-3BE7-12F5-5ACF-821E94DE97E3}"/>
          </ac:spMkLst>
        </pc:spChg>
        <pc:spChg chg="mod">
          <ac:chgData name="Roshna Raj" userId="01150876dc0889b1" providerId="LiveId" clId="{5BF67BF4-B162-4402-A127-1D46B85F0EA7}" dt="2025-03-25T14:14:09.785" v="881" actId="113"/>
          <ac:spMkLst>
            <pc:docMk/>
            <pc:sldMk cId="1375294965" sldId="279"/>
            <ac:spMk id="7" creationId="{14248259-64A9-8D02-40C9-6498C185069A}"/>
          </ac:spMkLst>
        </pc:spChg>
        <pc:spChg chg="mod">
          <ac:chgData name="Roshna Raj" userId="01150876dc0889b1" providerId="LiveId" clId="{5BF67BF4-B162-4402-A127-1D46B85F0EA7}" dt="2025-03-25T14:14:23.891" v="889" actId="20577"/>
          <ac:spMkLst>
            <pc:docMk/>
            <pc:sldMk cId="1375294965" sldId="279"/>
            <ac:spMk id="9" creationId="{68AA22B2-2229-4C6A-091F-248275FEBDBF}"/>
          </ac:spMkLst>
        </pc:spChg>
        <pc:spChg chg="mod">
          <ac:chgData name="Roshna Raj" userId="01150876dc0889b1" providerId="LiveId" clId="{5BF67BF4-B162-4402-A127-1D46B85F0EA7}" dt="2025-03-25T14:17:27.266" v="945" actId="1035"/>
          <ac:spMkLst>
            <pc:docMk/>
            <pc:sldMk cId="1375294965" sldId="279"/>
            <ac:spMk id="10" creationId="{9888A5BB-D214-BF29-78DF-85D969D0C9D8}"/>
          </ac:spMkLst>
        </pc:spChg>
        <pc:spChg chg="mod">
          <ac:chgData name="Roshna Raj" userId="01150876dc0889b1" providerId="LiveId" clId="{5BF67BF4-B162-4402-A127-1D46B85F0EA7}" dt="2025-03-25T14:11:54.319" v="875" actId="20577"/>
          <ac:spMkLst>
            <pc:docMk/>
            <pc:sldMk cId="1375294965" sldId="279"/>
            <ac:spMk id="13" creationId="{BFD28C3D-DD01-0154-EC7E-7E13E04A5B7A}"/>
          </ac:spMkLst>
        </pc:spChg>
        <pc:spChg chg="add del mod">
          <ac:chgData name="Roshna Raj" userId="01150876dc0889b1" providerId="LiveId" clId="{5BF67BF4-B162-4402-A127-1D46B85F0EA7}" dt="2025-03-25T14:17:22.079" v="935" actId="478"/>
          <ac:spMkLst>
            <pc:docMk/>
            <pc:sldMk cId="1375294965" sldId="279"/>
            <ac:spMk id="16" creationId="{B3EF99E7-C46B-1F6E-4105-DC386A342E77}"/>
          </ac:spMkLst>
        </pc:spChg>
      </pc:sldChg>
      <pc:sldChg chg="modSp add mod ord">
        <pc:chgData name="Roshna Raj" userId="01150876dc0889b1" providerId="LiveId" clId="{5BF67BF4-B162-4402-A127-1D46B85F0EA7}" dt="2025-03-25T14:21:53.027" v="1161" actId="20577"/>
        <pc:sldMkLst>
          <pc:docMk/>
          <pc:sldMk cId="2522162787" sldId="280"/>
        </pc:sldMkLst>
        <pc:spChg chg="mod">
          <ac:chgData name="Roshna Raj" userId="01150876dc0889b1" providerId="LiveId" clId="{5BF67BF4-B162-4402-A127-1D46B85F0EA7}" dt="2025-03-25T14:21:53.027" v="1161" actId="20577"/>
          <ac:spMkLst>
            <pc:docMk/>
            <pc:sldMk cId="2522162787" sldId="280"/>
            <ac:spMk id="6" creationId="{02FB4192-1FD2-0FA7-77C7-025CC5937AF8}"/>
          </ac:spMkLst>
        </pc:spChg>
        <pc:spChg chg="mod">
          <ac:chgData name="Roshna Raj" userId="01150876dc0889b1" providerId="LiveId" clId="{5BF67BF4-B162-4402-A127-1D46B85F0EA7}" dt="2025-03-25T14:21:29.416" v="1115" actId="20577"/>
          <ac:spMkLst>
            <pc:docMk/>
            <pc:sldMk cId="2522162787" sldId="280"/>
            <ac:spMk id="7" creationId="{06EE65CF-7245-069A-BE21-102992CEF037}"/>
          </ac:spMkLst>
        </pc:spChg>
      </pc:sldChg>
      <pc:sldChg chg="addSp modSp add mod ord">
        <pc:chgData name="Roshna Raj" userId="01150876dc0889b1" providerId="LiveId" clId="{5BF67BF4-B162-4402-A127-1D46B85F0EA7}" dt="2025-03-25T14:46:34.095" v="1496" actId="1035"/>
        <pc:sldMkLst>
          <pc:docMk/>
          <pc:sldMk cId="1277635112" sldId="281"/>
        </pc:sldMkLst>
        <pc:spChg chg="mod">
          <ac:chgData name="Roshna Raj" userId="01150876dc0889b1" providerId="LiveId" clId="{5BF67BF4-B162-4402-A127-1D46B85F0EA7}" dt="2025-03-25T14:37:55.055" v="1215" actId="20577"/>
          <ac:spMkLst>
            <pc:docMk/>
            <pc:sldMk cId="1277635112" sldId="281"/>
            <ac:spMk id="22" creationId="{3224E8DC-2DE2-22F4-C74A-660258BE2EF0}"/>
          </ac:spMkLst>
        </pc:spChg>
        <pc:spChg chg="mod">
          <ac:chgData name="Roshna Raj" userId="01150876dc0889b1" providerId="LiveId" clId="{5BF67BF4-B162-4402-A127-1D46B85F0EA7}" dt="2025-03-25T14:46:23.609" v="1490" actId="1036"/>
          <ac:spMkLst>
            <pc:docMk/>
            <pc:sldMk cId="1277635112" sldId="281"/>
            <ac:spMk id="26" creationId="{075133C6-B174-F54B-BA7D-977960684609}"/>
          </ac:spMkLst>
        </pc:spChg>
        <pc:picChg chg="add mod">
          <ac:chgData name="Roshna Raj" userId="01150876dc0889b1" providerId="LiveId" clId="{5BF67BF4-B162-4402-A127-1D46B85F0EA7}" dt="2025-03-25T14:46:34.095" v="1496" actId="1035"/>
          <ac:picMkLst>
            <pc:docMk/>
            <pc:sldMk cId="1277635112" sldId="281"/>
            <ac:picMk id="2050" creationId="{35F0C746-643A-D3B5-76A4-B8FE066CA64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alphaModFix/>
          </a:blip>
          <a:srcRect l="178" r="178"/>
          <a:stretch>
            <a:fillRect/>
          </a:stretch>
        </p:blipFill>
        <p:spPr>
          <a:xfrm>
            <a:off x="0" y="0"/>
            <a:ext cx="12192000" cy="6858000"/>
          </a:xfrm>
          <a:custGeom>
            <a:avLst/>
            <a:gdLst/>
            <a:ahLst/>
            <a:cxn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rect l="l" t="t" r="r" b="b"/>
            <a:pathLst>
              <a:path w="12192000" h="6858000">
                <a:moveTo>
                  <a:pt x="0" y="0"/>
                </a:moveTo>
                <a:lnTo>
                  <a:pt x="12192000" y="0"/>
                </a:lnTo>
                <a:lnTo>
                  <a:pt x="12192000" y="6858000"/>
                </a:lnTo>
                <a:lnTo>
                  <a:pt x="0" y="6858000"/>
                </a:lnTo>
                <a:close/>
              </a:path>
            </a:pathLst>
          </a:custGeom>
          <a:gradFill>
            <a:gsLst>
              <a:gs pos="0">
                <a:schemeClr val="accent1">
                  <a:lumMod val="50000"/>
                  <a:alpha val="79000"/>
                </a:schemeClr>
              </a:gs>
              <a:gs pos="61479">
                <a:schemeClr val="accent1">
                  <a:lumMod val="50000"/>
                  <a:alpha val="79000"/>
                </a:schemeClr>
              </a:gs>
              <a:gs pos="83000">
                <a:schemeClr val="accent1">
                  <a:lumMod val="50000"/>
                  <a:alpha val="79000"/>
                </a:schemeClr>
              </a:gs>
            </a:gsLst>
            <a:lin ang="10800000" scaled="0"/>
          </a:gradFill>
          <a:ln cap="sq">
            <a:noFill/>
            <a:prstDash val="solid"/>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0400" y="1493133"/>
            <a:ext cx="6411732" cy="3889096"/>
          </a:xfrm>
          <a:prstGeom prst="rect">
            <a:avLst/>
          </a:prstGeom>
          <a:noFill/>
          <a:ln>
            <a:noFill/>
          </a:ln>
        </p:spPr>
        <p:txBody>
          <a:bodyPr vert="horz" wrap="square" lIns="0" tIns="0" rIns="0" bIns="0" rtlCol="0" anchor="ctr"/>
          <a:lstStyle/>
          <a:p>
            <a:pPr algn="l"/>
            <a:r>
              <a:rPr kumimoji="1" lang="en-US" altLang="zh-CN" sz="4700" dirty="0">
                <a:ln w="12700">
                  <a:noFill/>
                </a:ln>
                <a:solidFill>
                  <a:srgbClr val="FFFFFF">
                    <a:alpha val="100000"/>
                  </a:srgbClr>
                </a:solidFill>
                <a:latin typeface="Fira Sans Black"/>
                <a:ea typeface="Fira Sans Black"/>
                <a:cs typeface="Fira Sans Black"/>
              </a:rPr>
              <a:t>Introduction to Large Language Models (LLMs)</a:t>
            </a:r>
            <a:endParaRPr kumimoji="1" lang="zh-CN" altLang="en-US" dirty="0"/>
          </a:p>
        </p:txBody>
      </p:sp>
      <p:sp>
        <p:nvSpPr>
          <p:cNvPr id="6" name="标题 1"/>
          <p:cNvSpPr txBox="1"/>
          <p:nvPr/>
        </p:nvSpPr>
        <p:spPr>
          <a:xfrm rot="2541633">
            <a:off x="-137214" y="6006589"/>
            <a:ext cx="812802" cy="932188"/>
          </a:xfrm>
          <a:custGeom>
            <a:avLst/>
            <a:gdLst>
              <a:gd name="connsiteX0" fmla="*/ 119032 w 812802"/>
              <a:gd name="connsiteY0" fmla="*/ 119032 h 932188"/>
              <a:gd name="connsiteX1" fmla="*/ 406401 w 812802"/>
              <a:gd name="connsiteY1" fmla="*/ 0 h 932188"/>
              <a:gd name="connsiteX2" fmla="*/ 812802 w 812802"/>
              <a:gd name="connsiteY2" fmla="*/ 406401 h 932188"/>
              <a:gd name="connsiteX3" fmla="*/ 812802 w 812802"/>
              <a:gd name="connsiteY3" fmla="*/ 616971 h 932188"/>
              <a:gd name="connsiteX4" fmla="*/ 467118 w 812802"/>
              <a:gd name="connsiteY4" fmla="*/ 932188 h 932188"/>
              <a:gd name="connsiteX5" fmla="*/ 0 w 812802"/>
              <a:gd name="connsiteY5" fmla="*/ 419921 h 932188"/>
              <a:gd name="connsiteX6" fmla="*/ 0 w 812802"/>
              <a:gd name="connsiteY6" fmla="*/ 406401 h 932188"/>
              <a:gd name="connsiteX7" fmla="*/ 119032 w 812802"/>
              <a:gd name="connsiteY7" fmla="*/ 119032 h 932188"/>
            </a:gdLst>
            <a:ahLst/>
            <a:cxnLst/>
            <a:rect l="l" t="t" r="r" b="b"/>
            <a:pathLst>
              <a:path w="812802" h="932188">
                <a:moveTo>
                  <a:pt x="119032" y="119032"/>
                </a:moveTo>
                <a:cubicBezTo>
                  <a:pt x="192577" y="45488"/>
                  <a:pt x="294177" y="0"/>
                  <a:pt x="406401" y="0"/>
                </a:cubicBezTo>
                <a:cubicBezTo>
                  <a:pt x="630850" y="0"/>
                  <a:pt x="812802" y="181952"/>
                  <a:pt x="812802" y="406401"/>
                </a:cubicBezTo>
                <a:lnTo>
                  <a:pt x="812802" y="616971"/>
                </a:lnTo>
                <a:lnTo>
                  <a:pt x="467118" y="932188"/>
                </a:lnTo>
                <a:lnTo>
                  <a:pt x="0" y="419921"/>
                </a:lnTo>
                <a:lnTo>
                  <a:pt x="0" y="406401"/>
                </a:lnTo>
                <a:cubicBezTo>
                  <a:pt x="0" y="294176"/>
                  <a:pt x="45488" y="192576"/>
                  <a:pt x="119032" y="119032"/>
                </a:cubicBezTo>
                <a:close/>
              </a:path>
            </a:pathLst>
          </a:custGeom>
          <a:solidFill>
            <a:schemeClr val="accent2">
              <a:lumMod val="60000"/>
              <a:lumOff val="40000"/>
              <a:alpha val="69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2541633">
            <a:off x="7189160" y="-636941"/>
            <a:ext cx="812801" cy="2632238"/>
          </a:xfrm>
          <a:custGeom>
            <a:avLst/>
            <a:gdLst>
              <a:gd name="connsiteX0" fmla="*/ 0 w 812801"/>
              <a:gd name="connsiteY0" fmla="*/ 741164 h 2632238"/>
              <a:gd name="connsiteX1" fmla="*/ 812801 w 812801"/>
              <a:gd name="connsiteY1" fmla="*/ 0 h 2632238"/>
              <a:gd name="connsiteX2" fmla="*/ 812801 w 812801"/>
              <a:gd name="connsiteY2" fmla="*/ 2225837 h 2632238"/>
              <a:gd name="connsiteX3" fmla="*/ 406400 w 812801"/>
              <a:gd name="connsiteY3" fmla="*/ 2632238 h 2632238"/>
              <a:gd name="connsiteX4" fmla="*/ 406402 w 812801"/>
              <a:gd name="connsiteY4" fmla="*/ 2632237 h 2632238"/>
              <a:gd name="connsiteX5" fmla="*/ 0 w 812801"/>
              <a:gd name="connsiteY5" fmla="*/ 2225836 h 2632238"/>
            </a:gdLst>
            <a:ahLst/>
            <a:cxnLst/>
            <a:rect l="l" t="t" r="r" b="b"/>
            <a:pathLst>
              <a:path w="812801" h="2632238">
                <a:moveTo>
                  <a:pt x="0" y="741164"/>
                </a:moveTo>
                <a:lnTo>
                  <a:pt x="812801" y="0"/>
                </a:lnTo>
                <a:lnTo>
                  <a:pt x="812801" y="2225837"/>
                </a:lnTo>
                <a:cubicBezTo>
                  <a:pt x="812801" y="2450286"/>
                  <a:pt x="630849" y="2632238"/>
                  <a:pt x="406400" y="2632238"/>
                </a:cubicBezTo>
                <a:lnTo>
                  <a:pt x="406402" y="2632237"/>
                </a:lnTo>
                <a:cubicBezTo>
                  <a:pt x="181952" y="2632237"/>
                  <a:pt x="0" y="2450285"/>
                  <a:pt x="0" y="2225836"/>
                </a:cubicBezTo>
                <a:close/>
              </a:path>
            </a:pathLst>
          </a:custGeom>
          <a:solidFill>
            <a:schemeClr val="accent2">
              <a:lumMod val="60000"/>
              <a:lumOff val="40000"/>
              <a:alpha val="54000"/>
            </a:schemeClr>
          </a:solidFill>
          <a:ln w="1905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400" y="5255646"/>
            <a:ext cx="6678224" cy="878454"/>
          </a:xfrm>
          <a:prstGeom prst="roundRect">
            <a:avLst>
              <a:gd name="adj" fmla="val 50000"/>
            </a:avLst>
          </a:prstGeom>
          <a:solidFill>
            <a:schemeClr val="accent2">
              <a:lumMod val="60000"/>
              <a:lumOff val="40000"/>
            </a:schemeClr>
          </a:solidFill>
          <a:ln w="19050" cap="sq">
            <a:noFill/>
            <a:miter/>
          </a:ln>
        </p:spPr>
        <p:txBody>
          <a:bodyPr vert="horz" wrap="square" lIns="0" tIns="0" rIns="0" bIns="0" rtlCol="0" anchor="ctr"/>
          <a:lstStyle/>
          <a:p>
            <a:pPr algn="ctr"/>
            <a:endParaRPr kumimoji="1" lang="zh-CN" altLang="en-US"/>
          </a:p>
        </p:txBody>
      </p:sp>
      <p:sp>
        <p:nvSpPr>
          <p:cNvPr id="9" name="标题 1"/>
          <p:cNvSpPr txBox="1"/>
          <p:nvPr/>
        </p:nvSpPr>
        <p:spPr>
          <a:xfrm>
            <a:off x="739311" y="5382230"/>
            <a:ext cx="6388134" cy="661736"/>
          </a:xfrm>
          <a:prstGeom prst="rect">
            <a:avLst/>
          </a:prstGeom>
          <a:noFill/>
          <a:ln>
            <a:noFill/>
          </a:ln>
        </p:spPr>
        <p:txBody>
          <a:bodyPr vert="horz" wrap="square" lIns="0" tIns="0" rIns="0" bIns="0" rtlCol="0" anchor="ctr"/>
          <a:lstStyle/>
          <a:p>
            <a:pPr algn="ctr"/>
            <a:r>
              <a:rPr kumimoji="1" lang="en-US" altLang="zh-CN" sz="2800" dirty="0">
                <a:ln w="12700">
                  <a:noFill/>
                </a:ln>
                <a:solidFill>
                  <a:srgbClr val="FFFFFF">
                    <a:alpha val="100000"/>
                  </a:srgbClr>
                </a:solidFill>
                <a:latin typeface="Poppins"/>
                <a:ea typeface="Poppins"/>
                <a:cs typeface="Poppins"/>
              </a:rPr>
              <a:t>Roshna Raj T M </a:t>
            </a:r>
          </a:p>
          <a:p>
            <a:pPr algn="ctr"/>
            <a:r>
              <a:rPr kumimoji="1" lang="en-US" altLang="zh-CN" sz="1400" dirty="0">
                <a:ln w="12700">
                  <a:noFill/>
                </a:ln>
                <a:solidFill>
                  <a:srgbClr val="FFFFFF">
                    <a:alpha val="100000"/>
                  </a:srgbClr>
                </a:solidFill>
                <a:latin typeface="Poppins"/>
                <a:ea typeface="Poppins"/>
                <a:cs typeface="Poppins"/>
              </a:rPr>
              <a:t>Senior Machine Learning Engineer, Nissan Digital India</a:t>
            </a:r>
            <a:endParaRPr kumimoji="1" lang="zh-CN" altLang="en-US" dirty="0"/>
          </a:p>
        </p:txBody>
      </p:sp>
      <p:sp>
        <p:nvSpPr>
          <p:cNvPr id="11" name="标题 1"/>
          <p:cNvSpPr txBox="1"/>
          <p:nvPr/>
        </p:nvSpPr>
        <p:spPr>
          <a:xfrm>
            <a:off x="7455306" y="1421917"/>
            <a:ext cx="4180276" cy="4180276"/>
          </a:xfrm>
          <a:prstGeom prst="ellipse">
            <a:avLst/>
          </a:prstGeom>
          <a:solidFill>
            <a:schemeClr val="bg1"/>
          </a:solidFill>
          <a:ln w="19050" cap="sq">
            <a:noFill/>
            <a:miter/>
          </a:ln>
        </p:spPr>
        <p:txBody>
          <a:bodyPr vert="horz" wrap="square" lIns="91440" tIns="45720" rIns="91440" bIns="45720" rtlCol="0" anchor="ctr"/>
          <a:lstStyle/>
          <a:p>
            <a:pPr algn="ctr"/>
            <a:endParaRPr kumimoji="1" lang="zh-CN" altLang="en-US"/>
          </a:p>
        </p:txBody>
      </p:sp>
      <p:pic>
        <p:nvPicPr>
          <p:cNvPr id="12" name="Picture 11"/>
          <p:cNvPicPr>
            <a:picLocks noChangeAspect="1"/>
          </p:cNvPicPr>
          <p:nvPr/>
        </p:nvPicPr>
        <p:blipFill>
          <a:blip r:embed="rId3">
            <a:alphaModFix/>
          </a:blip>
          <a:srcRect l="21975" r="21975"/>
          <a:stretch>
            <a:fillRect/>
          </a:stretch>
        </p:blipFill>
        <p:spPr>
          <a:xfrm>
            <a:off x="7571988" y="1538599"/>
            <a:ext cx="3946912" cy="3946912"/>
          </a:xfrm>
          <a:custGeom>
            <a:avLst/>
            <a:gdLst/>
            <a:ahLst/>
            <a:cxnLst/>
            <a:rect l="l" t="t" r="r" b="b"/>
            <a:pathLst>
              <a:path w="3949700" h="3949700">
                <a:moveTo>
                  <a:pt x="1973456" y="0"/>
                </a:moveTo>
                <a:cubicBezTo>
                  <a:pt x="3063366" y="0"/>
                  <a:pt x="3946912" y="883546"/>
                  <a:pt x="3946912" y="1973456"/>
                </a:cubicBezTo>
                <a:cubicBezTo>
                  <a:pt x="3946912" y="3063366"/>
                  <a:pt x="3063366" y="3946912"/>
                  <a:pt x="1973456" y="3946912"/>
                </a:cubicBezTo>
                <a:cubicBezTo>
                  <a:pt x="883546" y="3946912"/>
                  <a:pt x="0" y="3063366"/>
                  <a:pt x="0" y="1973456"/>
                </a:cubicBezTo>
                <a:cubicBezTo>
                  <a:pt x="0" y="883546"/>
                  <a:pt x="883546" y="0"/>
                  <a:pt x="1973456" y="0"/>
                </a:cubicBezTo>
                <a:close/>
              </a:path>
            </a:pathLst>
          </a:cu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6427551"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3" name="标题 1"/>
          <p:cNvSpPr txBox="1"/>
          <p:nvPr/>
        </p:nvSpPr>
        <p:spPr>
          <a:xfrm rot="8100000">
            <a:off x="8263550"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4" name="标题 1"/>
          <p:cNvSpPr txBox="1"/>
          <p:nvPr/>
        </p:nvSpPr>
        <p:spPr>
          <a:xfrm>
            <a:off x="891749"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5" name="标题 1"/>
          <p:cNvSpPr txBox="1"/>
          <p:nvPr/>
        </p:nvSpPr>
        <p:spPr>
          <a:xfrm rot="8100000">
            <a:off x="2648539"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6" name="标题 1"/>
          <p:cNvSpPr txBox="1"/>
          <p:nvPr/>
        </p:nvSpPr>
        <p:spPr>
          <a:xfrm>
            <a:off x="1303138" y="2968107"/>
            <a:ext cx="3960000" cy="86400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Domain-Specific Fine-Tuning</a:t>
            </a:r>
            <a:endParaRPr kumimoji="1" lang="zh-CN" altLang="en-US"/>
          </a:p>
        </p:txBody>
      </p:sp>
      <p:sp>
        <p:nvSpPr>
          <p:cNvPr id="7" name="标题 1"/>
          <p:cNvSpPr txBox="1"/>
          <p:nvPr/>
        </p:nvSpPr>
        <p:spPr>
          <a:xfrm>
            <a:off x="1186543" y="3769011"/>
            <a:ext cx="4201885" cy="1620000"/>
          </a:xfrm>
          <a:prstGeom prst="rect">
            <a:avLst/>
          </a:prstGeom>
          <a:noFill/>
          <a:ln>
            <a:noFill/>
          </a:ln>
        </p:spPr>
        <p:txBody>
          <a:bodyPr vert="horz" wrap="square" lIns="0" tIns="0" rIns="0" bIns="0" rtlCol="0" anchor="t"/>
          <a:lstStyle/>
          <a:p>
            <a:pPr algn="ctr"/>
            <a:r>
              <a:rPr kumimoji="1" lang="en-US" altLang="zh-CN" sz="1400" dirty="0">
                <a:ln w="12700">
                  <a:noFill/>
                </a:ln>
                <a:solidFill>
                  <a:srgbClr val="595959">
                    <a:alpha val="100000"/>
                  </a:srgbClr>
                </a:solidFill>
                <a:latin typeface="Poppins"/>
                <a:ea typeface="Poppins"/>
                <a:cs typeface="Poppins"/>
              </a:rPr>
              <a:t>Domain- specific fine- tuning involves adjusting a pre- trained model to excel in a particular field by using additional relevant data. This enhances the model's capabilities and improves accuracy in specialized tasks. </a:t>
            </a:r>
          </a:p>
          <a:p>
            <a:pPr algn="ctr"/>
            <a:r>
              <a:rPr lang="en-IN" sz="1400" dirty="0">
                <a:solidFill>
                  <a:schemeClr val="accent5">
                    <a:lumMod val="50000"/>
                  </a:schemeClr>
                </a:solidFill>
                <a:effectLst/>
                <a:latin typeface="Poppins" panose="00000500000000000000" pitchFamily="2" charset="0"/>
                <a:ea typeface="Calibri" panose="020F0502020204030204" pitchFamily="34" charset="0"/>
                <a:cs typeface="Poppins" panose="00000500000000000000" pitchFamily="2" charset="0"/>
              </a:rPr>
              <a:t>It is adjusted on specific tasks (e.g., answering questions, summarization) using reinforcement learning and human feedback.</a:t>
            </a:r>
            <a:endParaRPr kumimoji="1" lang="zh-CN" altLang="en-US" dirty="0">
              <a:solidFill>
                <a:schemeClr val="accent5">
                  <a:lumMod val="50000"/>
                </a:schemeClr>
              </a:solidFill>
              <a:latin typeface="Poppins" panose="00000500000000000000" pitchFamily="2" charset="0"/>
              <a:cs typeface="Poppins" panose="00000500000000000000" pitchFamily="2" charset="0"/>
            </a:endParaRPr>
          </a:p>
        </p:txBody>
      </p:sp>
      <p:sp>
        <p:nvSpPr>
          <p:cNvPr id="8" name="标题 1"/>
          <p:cNvSpPr txBox="1"/>
          <p:nvPr/>
        </p:nvSpPr>
        <p:spPr>
          <a:xfrm>
            <a:off x="3008538" y="1724459"/>
            <a:ext cx="468000" cy="46800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9" name="标题 1"/>
          <p:cNvSpPr txBox="1"/>
          <p:nvPr/>
        </p:nvSpPr>
        <p:spPr>
          <a:xfrm>
            <a:off x="6877550" y="2968107"/>
            <a:ext cx="3960000" cy="864000"/>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Hyperparameter Tuning</a:t>
            </a:r>
            <a:endParaRPr kumimoji="1" lang="zh-CN" altLang="en-US"/>
          </a:p>
        </p:txBody>
      </p:sp>
      <p:sp>
        <p:nvSpPr>
          <p:cNvPr id="10" name="标题 1"/>
          <p:cNvSpPr txBox="1"/>
          <p:nvPr/>
        </p:nvSpPr>
        <p:spPr>
          <a:xfrm>
            <a:off x="6877550" y="3866984"/>
            <a:ext cx="3960000" cy="1620000"/>
          </a:xfrm>
          <a:prstGeom prst="rect">
            <a:avLst/>
          </a:prstGeom>
          <a:noFill/>
          <a:ln>
            <a:noFill/>
          </a:ln>
        </p:spPr>
        <p:txBody>
          <a:bodyPr vert="horz" wrap="square" lIns="0" tIns="0" rIns="0" bIns="0" rtlCol="0" anchor="t"/>
          <a:lstStyle/>
          <a:p>
            <a:pPr algn="ctr"/>
            <a:r>
              <a:rPr kumimoji="1" lang="en-US" altLang="zh-CN" sz="1400" dirty="0">
                <a:ln w="12700">
                  <a:noFill/>
                </a:ln>
                <a:solidFill>
                  <a:srgbClr val="595959">
                    <a:alpha val="100000"/>
                  </a:srgbClr>
                </a:solidFill>
                <a:latin typeface="Poppins"/>
                <a:ea typeface="Poppins"/>
                <a:cs typeface="Poppins"/>
              </a:rPr>
              <a:t>Hyperparameter tuning is the process of optimizing the model's configurations that govern its learning behavior</a:t>
            </a:r>
            <a:r>
              <a:rPr kumimoji="1" lang="en-US" altLang="zh-CN" sz="1400" dirty="0">
                <a:ln w="12700">
                  <a:noFill/>
                </a:ln>
                <a:solidFill>
                  <a:srgbClr val="595959">
                    <a:alpha val="100000"/>
                  </a:srgbClr>
                </a:solidFill>
                <a:latin typeface="Poppins" panose="00000500000000000000" pitchFamily="2" charset="0"/>
                <a:ea typeface="Poppins"/>
                <a:cs typeface="Poppins" panose="00000500000000000000" pitchFamily="2" charset="0"/>
              </a:rPr>
              <a:t>. </a:t>
            </a:r>
            <a:r>
              <a:rPr lang="en-IN" sz="1400" kern="100" dirty="0">
                <a:solidFill>
                  <a:schemeClr val="accent5">
                    <a:lumMod val="50000"/>
                  </a:schemeClr>
                </a:solidFill>
                <a:effectLst/>
                <a:latin typeface="Poppins" panose="00000500000000000000" pitchFamily="2" charset="0"/>
                <a:ea typeface="Calibri" panose="020F0502020204030204" pitchFamily="34" charset="0"/>
                <a:cs typeface="Poppins" panose="00000500000000000000" pitchFamily="2" charset="0"/>
              </a:rPr>
              <a:t>Adjusting settings like learning rates and batch sizes to optimize performance.</a:t>
            </a:r>
          </a:p>
          <a:p>
            <a:pPr algn="ctr"/>
            <a:endParaRPr kumimoji="1" lang="zh-CN" altLang="en-US" dirty="0"/>
          </a:p>
        </p:txBody>
      </p:sp>
      <p:sp>
        <p:nvSpPr>
          <p:cNvPr id="11" name="标题 1"/>
          <p:cNvSpPr txBox="1"/>
          <p:nvPr/>
        </p:nvSpPr>
        <p:spPr>
          <a:xfrm>
            <a:off x="8599446" y="1724459"/>
            <a:ext cx="516207" cy="468000"/>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12"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dirty="0">
                <a:ln w="12700">
                  <a:noFill/>
                </a:ln>
                <a:solidFill>
                  <a:srgbClr val="262626">
                    <a:alpha val="100000"/>
                  </a:srgbClr>
                </a:solidFill>
                <a:latin typeface="poppins-bold"/>
                <a:ea typeface="poppins-bold"/>
                <a:cs typeface="poppins-bold"/>
              </a:rPr>
              <a:t>LLM Fine-Tuning Techniques</a:t>
            </a:r>
            <a:endParaRPr kumimoji="1" lang="zh-CN" altLang="en-US" dirty="0"/>
          </a:p>
        </p:txBody>
      </p:sp>
      <p:sp>
        <p:nvSpPr>
          <p:cNvPr id="14"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90BCBB-55C8-E496-72EB-2B55D8435D24}"/>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E6D3330B-DEDB-33AD-872F-355F258582DC}"/>
              </a:ext>
            </a:extLst>
          </p:cNvPr>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a:extLst>
              <a:ext uri="{FF2B5EF4-FFF2-40B4-BE49-F238E27FC236}">
                <a16:creationId xmlns:a16="http://schemas.microsoft.com/office/drawing/2014/main" id="{8B8B0121-D08D-27D4-F5EF-5D9B778F8AD9}"/>
              </a:ext>
            </a:extLst>
          </p:cNvPr>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a:extLst>
              <a:ext uri="{FF2B5EF4-FFF2-40B4-BE49-F238E27FC236}">
                <a16:creationId xmlns:a16="http://schemas.microsoft.com/office/drawing/2014/main" id="{9F5DC6BE-7545-44EE-83ED-C6336CB075F1}"/>
              </a:ext>
            </a:extLst>
          </p:cNvPr>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a:extLst>
              <a:ext uri="{FF2B5EF4-FFF2-40B4-BE49-F238E27FC236}">
                <a16:creationId xmlns:a16="http://schemas.microsoft.com/office/drawing/2014/main" id="{BB011DD8-CC1D-A327-63C9-DBF3B6C184F5}"/>
              </a:ext>
            </a:extLst>
          </p:cNvPr>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dirty="0" err="1">
                <a:ln w="12700">
                  <a:noFill/>
                </a:ln>
                <a:solidFill>
                  <a:srgbClr val="262626">
                    <a:alpha val="100000"/>
                  </a:srgbClr>
                </a:solidFill>
                <a:latin typeface="poppins-bold"/>
                <a:ea typeface="poppins-bold"/>
                <a:cs typeface="poppins-bold"/>
              </a:rPr>
              <a:t>LangChain</a:t>
            </a:r>
            <a:r>
              <a:rPr kumimoji="1" lang="en-US" altLang="zh-CN" sz="2800" dirty="0">
                <a:ln w="12700">
                  <a:noFill/>
                </a:ln>
                <a:solidFill>
                  <a:srgbClr val="262626">
                    <a:alpha val="100000"/>
                  </a:srgbClr>
                </a:solidFill>
                <a:latin typeface="poppins-bold"/>
                <a:ea typeface="poppins-bold"/>
                <a:cs typeface="poppins-bold"/>
              </a:rPr>
              <a:t> and RAG in LLMs</a:t>
            </a:r>
            <a:endParaRPr kumimoji="1" lang="zh-CN" altLang="en-US" dirty="0"/>
          </a:p>
        </p:txBody>
      </p:sp>
      <p:sp>
        <p:nvSpPr>
          <p:cNvPr id="7" name="标题 1">
            <a:extLst>
              <a:ext uri="{FF2B5EF4-FFF2-40B4-BE49-F238E27FC236}">
                <a16:creationId xmlns:a16="http://schemas.microsoft.com/office/drawing/2014/main" id="{93462B46-A552-466F-AAD3-2C37C140E933}"/>
              </a:ext>
            </a:extLst>
          </p:cNvPr>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dirty="0">
                <a:ln w="12700">
                  <a:noFill/>
                </a:ln>
                <a:solidFill>
                  <a:srgbClr val="AD1D23">
                    <a:alpha val="100000"/>
                  </a:srgbClr>
                </a:solidFill>
                <a:latin typeface="Fira Sans Black"/>
                <a:ea typeface="Fira Sans Black"/>
                <a:cs typeface="Fira Sans Black"/>
              </a:rPr>
              <a:t> 04</a:t>
            </a:r>
            <a:endParaRPr kumimoji="1" lang="zh-CN" altLang="en-US" dirty="0"/>
          </a:p>
        </p:txBody>
      </p:sp>
      <p:sp>
        <p:nvSpPr>
          <p:cNvPr id="8" name="标题 1">
            <a:extLst>
              <a:ext uri="{FF2B5EF4-FFF2-40B4-BE49-F238E27FC236}">
                <a16:creationId xmlns:a16="http://schemas.microsoft.com/office/drawing/2014/main" id="{B244CE91-84DD-C3A0-1DB1-C29D7D20FEDF}"/>
              </a:ext>
            </a:extLst>
          </p:cNvPr>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a:extLst>
              <a:ext uri="{FF2B5EF4-FFF2-40B4-BE49-F238E27FC236}">
                <a16:creationId xmlns:a16="http://schemas.microsoft.com/office/drawing/2014/main" id="{2B4B78EE-FEF0-65A3-7C21-422327553376}"/>
              </a:ext>
            </a:extLst>
          </p:cNvPr>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extLst>
      <p:ext uri="{BB962C8B-B14F-4D97-AF65-F5344CB8AC3E}">
        <p14:creationId xmlns:p14="http://schemas.microsoft.com/office/powerpoint/2010/main" val="9824236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236070-15B3-F8D4-0C53-D97D6ABDB82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865DCB9E-6204-07B6-6A29-57C736E76247}"/>
              </a:ext>
            </a:extLst>
          </p:cNvPr>
          <p:cNvSpPr txBox="1"/>
          <p:nvPr/>
        </p:nvSpPr>
        <p:spPr>
          <a:xfrm>
            <a:off x="6427551"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3" name="标题 1">
            <a:extLst>
              <a:ext uri="{FF2B5EF4-FFF2-40B4-BE49-F238E27FC236}">
                <a16:creationId xmlns:a16="http://schemas.microsoft.com/office/drawing/2014/main" id="{11EDE1EE-55BF-5C86-9204-244849255CAA}"/>
              </a:ext>
            </a:extLst>
          </p:cNvPr>
          <p:cNvSpPr txBox="1"/>
          <p:nvPr/>
        </p:nvSpPr>
        <p:spPr>
          <a:xfrm rot="8100000">
            <a:off x="8263550"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4" name="标题 1">
            <a:extLst>
              <a:ext uri="{FF2B5EF4-FFF2-40B4-BE49-F238E27FC236}">
                <a16:creationId xmlns:a16="http://schemas.microsoft.com/office/drawing/2014/main" id="{D1ED28C1-0059-D563-1180-D832E2FE98EB}"/>
              </a:ext>
            </a:extLst>
          </p:cNvPr>
          <p:cNvSpPr txBox="1"/>
          <p:nvPr/>
        </p:nvSpPr>
        <p:spPr>
          <a:xfrm>
            <a:off x="891749"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5" name="标题 1">
            <a:extLst>
              <a:ext uri="{FF2B5EF4-FFF2-40B4-BE49-F238E27FC236}">
                <a16:creationId xmlns:a16="http://schemas.microsoft.com/office/drawing/2014/main" id="{6733C889-3DB8-7AD5-2075-4151C917E5E6}"/>
              </a:ext>
            </a:extLst>
          </p:cNvPr>
          <p:cNvSpPr txBox="1"/>
          <p:nvPr/>
        </p:nvSpPr>
        <p:spPr>
          <a:xfrm rot="8100000">
            <a:off x="2648539"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6" name="标题 1">
            <a:extLst>
              <a:ext uri="{FF2B5EF4-FFF2-40B4-BE49-F238E27FC236}">
                <a16:creationId xmlns:a16="http://schemas.microsoft.com/office/drawing/2014/main" id="{8B3CD34F-0FD7-22CF-C39E-2DD6E95104CC}"/>
              </a:ext>
            </a:extLst>
          </p:cNvPr>
          <p:cNvSpPr txBox="1"/>
          <p:nvPr/>
        </p:nvSpPr>
        <p:spPr>
          <a:xfrm>
            <a:off x="1303138" y="2968107"/>
            <a:ext cx="3960000" cy="864000"/>
          </a:xfrm>
          <a:prstGeom prst="rect">
            <a:avLst/>
          </a:prstGeom>
          <a:noFill/>
          <a:ln>
            <a:noFill/>
          </a:ln>
        </p:spPr>
        <p:txBody>
          <a:bodyPr vert="horz" wrap="square" lIns="0" tIns="0" rIns="0" bIns="0" rtlCol="0" anchor="ctr"/>
          <a:lstStyle/>
          <a:p>
            <a:pPr algn="ctr"/>
            <a:r>
              <a:rPr kumimoji="1" lang="en-US" altLang="zh-CN" sz="1600" dirty="0">
                <a:ln w="12700">
                  <a:noFill/>
                </a:ln>
                <a:solidFill>
                  <a:srgbClr val="262626">
                    <a:alpha val="100000"/>
                  </a:srgbClr>
                </a:solidFill>
                <a:latin typeface="poppins-bold"/>
                <a:ea typeface="poppins-bold"/>
                <a:cs typeface="poppins-bold"/>
              </a:rPr>
              <a:t>What is </a:t>
            </a:r>
            <a:r>
              <a:rPr kumimoji="1" lang="en-US" altLang="zh-CN" sz="1600" dirty="0" err="1">
                <a:ln w="12700">
                  <a:noFill/>
                </a:ln>
                <a:solidFill>
                  <a:srgbClr val="262626">
                    <a:alpha val="100000"/>
                  </a:srgbClr>
                </a:solidFill>
                <a:latin typeface="poppins-bold"/>
                <a:ea typeface="poppins-bold"/>
                <a:cs typeface="poppins-bold"/>
              </a:rPr>
              <a:t>LangChain</a:t>
            </a:r>
            <a:endParaRPr kumimoji="1" lang="zh-CN" altLang="en-US" dirty="0"/>
          </a:p>
        </p:txBody>
      </p:sp>
      <p:sp>
        <p:nvSpPr>
          <p:cNvPr id="7" name="标题 1">
            <a:extLst>
              <a:ext uri="{FF2B5EF4-FFF2-40B4-BE49-F238E27FC236}">
                <a16:creationId xmlns:a16="http://schemas.microsoft.com/office/drawing/2014/main" id="{32F0E900-B052-F150-9CA8-8C1C0100FFDD}"/>
              </a:ext>
            </a:extLst>
          </p:cNvPr>
          <p:cNvSpPr txBox="1"/>
          <p:nvPr/>
        </p:nvSpPr>
        <p:spPr>
          <a:xfrm>
            <a:off x="1186543" y="3769011"/>
            <a:ext cx="4201885" cy="1620000"/>
          </a:xfrm>
          <a:prstGeom prst="rect">
            <a:avLst/>
          </a:prstGeom>
          <a:noFill/>
          <a:ln>
            <a:noFill/>
          </a:ln>
        </p:spPr>
        <p:txBody>
          <a:bodyPr vert="horz" wrap="square" lIns="0" tIns="0" rIns="0" bIns="0" rtlCol="0" anchor="t"/>
          <a:lstStyle/>
          <a:p>
            <a:pPr algn="ctr"/>
            <a:r>
              <a:rPr lang="en-US" sz="1400" dirty="0" err="1">
                <a:latin typeface="Poppins" panose="00000500000000000000" pitchFamily="2" charset="0"/>
                <a:cs typeface="Poppins" panose="00000500000000000000" pitchFamily="2" charset="0"/>
              </a:rPr>
              <a:t>LangChain</a:t>
            </a:r>
            <a:r>
              <a:rPr lang="en-US" sz="1400" dirty="0">
                <a:latin typeface="Poppins" panose="00000500000000000000" pitchFamily="2" charset="0"/>
                <a:cs typeface="Poppins" panose="00000500000000000000" pitchFamily="2" charset="0"/>
              </a:rPr>
              <a:t> is a framework designed to simplify the integration of LLMs with various external tools like APIs, databases, and retrieval systems, allowing for more dynamic and interactive AI applications.</a:t>
            </a:r>
            <a:endParaRPr kumimoji="1" lang="zh-CN" altLang="en-US" dirty="0">
              <a:solidFill>
                <a:schemeClr val="accent5">
                  <a:lumMod val="50000"/>
                </a:schemeClr>
              </a:solidFill>
              <a:latin typeface="Poppins" panose="00000500000000000000" pitchFamily="2" charset="0"/>
              <a:cs typeface="Poppins" panose="00000500000000000000" pitchFamily="2" charset="0"/>
            </a:endParaRPr>
          </a:p>
        </p:txBody>
      </p:sp>
      <p:sp>
        <p:nvSpPr>
          <p:cNvPr id="8" name="标题 1">
            <a:extLst>
              <a:ext uri="{FF2B5EF4-FFF2-40B4-BE49-F238E27FC236}">
                <a16:creationId xmlns:a16="http://schemas.microsoft.com/office/drawing/2014/main" id="{F2690FB5-62C1-709C-FD26-932391F0055A}"/>
              </a:ext>
            </a:extLst>
          </p:cNvPr>
          <p:cNvSpPr txBox="1"/>
          <p:nvPr/>
        </p:nvSpPr>
        <p:spPr>
          <a:xfrm>
            <a:off x="3008538" y="1724459"/>
            <a:ext cx="468000" cy="46800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9" name="标题 1">
            <a:extLst>
              <a:ext uri="{FF2B5EF4-FFF2-40B4-BE49-F238E27FC236}">
                <a16:creationId xmlns:a16="http://schemas.microsoft.com/office/drawing/2014/main" id="{211BAC19-62FC-F1FA-92BF-ACF0B248528D}"/>
              </a:ext>
            </a:extLst>
          </p:cNvPr>
          <p:cNvSpPr txBox="1"/>
          <p:nvPr/>
        </p:nvSpPr>
        <p:spPr>
          <a:xfrm>
            <a:off x="6877550" y="2968107"/>
            <a:ext cx="3960000" cy="864000"/>
          </a:xfrm>
          <a:prstGeom prst="rect">
            <a:avLst/>
          </a:prstGeom>
          <a:noFill/>
          <a:ln>
            <a:noFill/>
          </a:ln>
        </p:spPr>
        <p:txBody>
          <a:bodyPr vert="horz" wrap="square" lIns="0" tIns="0" rIns="0" bIns="0" rtlCol="0" anchor="ctr"/>
          <a:lstStyle/>
          <a:p>
            <a:pPr algn="ctr"/>
            <a:r>
              <a:rPr kumimoji="1" lang="en-US" altLang="zh-CN" sz="1600" dirty="0">
                <a:ln w="12700">
                  <a:noFill/>
                </a:ln>
                <a:solidFill>
                  <a:srgbClr val="262626">
                    <a:alpha val="100000"/>
                  </a:srgbClr>
                </a:solidFill>
                <a:latin typeface="poppins-bold"/>
                <a:ea typeface="poppins-bold"/>
                <a:cs typeface="poppins-bold"/>
              </a:rPr>
              <a:t>Core Features</a:t>
            </a:r>
            <a:endParaRPr kumimoji="1" lang="zh-CN" altLang="en-US" dirty="0"/>
          </a:p>
        </p:txBody>
      </p:sp>
      <p:sp>
        <p:nvSpPr>
          <p:cNvPr id="10" name="标题 1">
            <a:extLst>
              <a:ext uri="{FF2B5EF4-FFF2-40B4-BE49-F238E27FC236}">
                <a16:creationId xmlns:a16="http://schemas.microsoft.com/office/drawing/2014/main" id="{FE05DBA8-E03D-9846-CF42-29CA838E6B7D}"/>
              </a:ext>
            </a:extLst>
          </p:cNvPr>
          <p:cNvSpPr txBox="1"/>
          <p:nvPr/>
        </p:nvSpPr>
        <p:spPr>
          <a:xfrm>
            <a:off x="6585857" y="3769011"/>
            <a:ext cx="4615543" cy="1717973"/>
          </a:xfrm>
          <a:prstGeom prst="rect">
            <a:avLst/>
          </a:prstGeom>
          <a:noFill/>
          <a:ln>
            <a:noFill/>
          </a:ln>
        </p:spPr>
        <p:txBody>
          <a:bodyPr vert="horz" wrap="square" lIns="0" tIns="0" rIns="0" bIns="0" rtlCol="0" anchor="t"/>
          <a:lstStyle/>
          <a:p>
            <a:pPr marL="285750" indent="-285750">
              <a:buFont typeface="Arial" panose="020B0604020202020204" pitchFamily="34" charset="0"/>
              <a:buChar char="•"/>
            </a:pPr>
            <a:r>
              <a:rPr lang="en-US" sz="1400" b="1" dirty="0">
                <a:latin typeface="Poppins" panose="00000500000000000000" pitchFamily="2" charset="0"/>
                <a:cs typeface="Poppins" panose="00000500000000000000" pitchFamily="2" charset="0"/>
              </a:rPr>
              <a:t>Prompt Engineering</a:t>
            </a:r>
            <a:r>
              <a:rPr lang="en-US" sz="1400" dirty="0">
                <a:latin typeface="Poppins" panose="00000500000000000000" pitchFamily="2" charset="0"/>
                <a:cs typeface="Poppins" panose="00000500000000000000" pitchFamily="2" charset="0"/>
              </a:rPr>
              <a:t>: Optimizing how queries are structured to improve model responses.</a:t>
            </a:r>
            <a:endParaRPr kumimoji="1" lang="en-IN" sz="14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1400" b="1" dirty="0">
                <a:latin typeface="Poppins" panose="00000500000000000000" pitchFamily="2" charset="0"/>
                <a:cs typeface="Poppins" panose="00000500000000000000" pitchFamily="2" charset="0"/>
              </a:rPr>
              <a:t>Memory Management</a:t>
            </a:r>
            <a:r>
              <a:rPr lang="en-US" sz="1400" dirty="0">
                <a:latin typeface="Poppins" panose="00000500000000000000" pitchFamily="2" charset="0"/>
                <a:cs typeface="Poppins" panose="00000500000000000000" pitchFamily="2" charset="0"/>
              </a:rPr>
              <a:t>: Enabling stateful conversations by remembering previous interactions.</a:t>
            </a:r>
            <a:endParaRPr kumimoji="1" lang="en-IN" sz="1400" dirty="0">
              <a:latin typeface="Poppins" panose="00000500000000000000" pitchFamily="2" charset="0"/>
              <a:cs typeface="Poppins" panose="00000500000000000000" pitchFamily="2" charset="0"/>
            </a:endParaRPr>
          </a:p>
          <a:p>
            <a:pPr marL="285750" indent="-285750">
              <a:buFont typeface="Arial" panose="020B0604020202020204" pitchFamily="34" charset="0"/>
              <a:buChar char="•"/>
            </a:pPr>
            <a:r>
              <a:rPr lang="en-US" sz="1400" b="1" dirty="0">
                <a:latin typeface="Poppins" panose="00000500000000000000" pitchFamily="2" charset="0"/>
                <a:cs typeface="Poppins" panose="00000500000000000000" pitchFamily="2" charset="0"/>
              </a:rPr>
              <a:t>Tool Integration</a:t>
            </a:r>
            <a:r>
              <a:rPr lang="en-US" sz="1400" dirty="0">
                <a:latin typeface="Poppins" panose="00000500000000000000" pitchFamily="2" charset="0"/>
                <a:cs typeface="Poppins" panose="00000500000000000000" pitchFamily="2" charset="0"/>
              </a:rPr>
              <a:t>: Connecting LLMs with databases, APIs, and computation functions.</a:t>
            </a:r>
            <a:endParaRPr kumimoji="1" lang="zh-CN" altLang="en-US" sz="1400" dirty="0">
              <a:latin typeface="Poppins" panose="00000500000000000000" pitchFamily="2" charset="0"/>
              <a:cs typeface="Poppins" panose="00000500000000000000" pitchFamily="2" charset="0"/>
            </a:endParaRPr>
          </a:p>
        </p:txBody>
      </p:sp>
      <p:sp>
        <p:nvSpPr>
          <p:cNvPr id="11" name="标题 1">
            <a:extLst>
              <a:ext uri="{FF2B5EF4-FFF2-40B4-BE49-F238E27FC236}">
                <a16:creationId xmlns:a16="http://schemas.microsoft.com/office/drawing/2014/main" id="{F8986E60-9073-BB36-C021-B1A1E8AE57C7}"/>
              </a:ext>
            </a:extLst>
          </p:cNvPr>
          <p:cNvSpPr txBox="1"/>
          <p:nvPr/>
        </p:nvSpPr>
        <p:spPr>
          <a:xfrm>
            <a:off x="8599446" y="1724459"/>
            <a:ext cx="516207" cy="468000"/>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12" name="标题 1">
            <a:extLst>
              <a:ext uri="{FF2B5EF4-FFF2-40B4-BE49-F238E27FC236}">
                <a16:creationId xmlns:a16="http://schemas.microsoft.com/office/drawing/2014/main" id="{387E7A6C-138D-C1EE-CE94-73CC2C3B701C}"/>
              </a:ext>
            </a:extLst>
          </p:cNvPr>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a:extLst>
              <a:ext uri="{FF2B5EF4-FFF2-40B4-BE49-F238E27FC236}">
                <a16:creationId xmlns:a16="http://schemas.microsoft.com/office/drawing/2014/main" id="{A1CC8CE0-6E9B-12C8-489E-FAA26E0C966E}"/>
              </a:ext>
            </a:extLst>
          </p:cNvPr>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dirty="0" err="1">
                <a:ln w="12700">
                  <a:noFill/>
                </a:ln>
                <a:solidFill>
                  <a:srgbClr val="262626">
                    <a:alpha val="100000"/>
                  </a:srgbClr>
                </a:solidFill>
                <a:latin typeface="poppins-bold"/>
                <a:ea typeface="poppins-bold"/>
                <a:cs typeface="poppins-bold"/>
              </a:rPr>
              <a:t>LangChain</a:t>
            </a:r>
            <a:r>
              <a:rPr kumimoji="1" lang="en-US" altLang="zh-CN" sz="2800" dirty="0">
                <a:ln w="12700">
                  <a:noFill/>
                </a:ln>
                <a:solidFill>
                  <a:srgbClr val="262626">
                    <a:alpha val="100000"/>
                  </a:srgbClr>
                </a:solidFill>
                <a:latin typeface="poppins-bold"/>
                <a:ea typeface="poppins-bold"/>
                <a:cs typeface="poppins-bold"/>
              </a:rPr>
              <a:t>: Enhancing LLMs with Modular Components</a:t>
            </a:r>
            <a:endParaRPr kumimoji="1" lang="zh-CN" altLang="en-US" dirty="0"/>
          </a:p>
        </p:txBody>
      </p:sp>
      <p:sp>
        <p:nvSpPr>
          <p:cNvPr id="14" name="标题 1">
            <a:extLst>
              <a:ext uri="{FF2B5EF4-FFF2-40B4-BE49-F238E27FC236}">
                <a16:creationId xmlns:a16="http://schemas.microsoft.com/office/drawing/2014/main" id="{E2799791-05CC-05C3-8AA2-729CC3248C2A}"/>
              </a:ext>
            </a:extLst>
          </p:cNvPr>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a:extLst>
              <a:ext uri="{FF2B5EF4-FFF2-40B4-BE49-F238E27FC236}">
                <a16:creationId xmlns:a16="http://schemas.microsoft.com/office/drawing/2014/main" id="{C9486CAE-B722-131C-5F36-CD4F19B53818}"/>
              </a:ext>
            </a:extLst>
          </p:cNvPr>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extLst>
      <p:ext uri="{BB962C8B-B14F-4D97-AF65-F5344CB8AC3E}">
        <p14:creationId xmlns:p14="http://schemas.microsoft.com/office/powerpoint/2010/main" val="4150246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D4E73A-B060-7786-8604-F9E4098D0BF3}"/>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B21C6611-1551-B8AC-AA97-6EC35A23FAD2}"/>
              </a:ext>
            </a:extLst>
          </p:cNvPr>
          <p:cNvSpPr txBox="1"/>
          <p:nvPr/>
        </p:nvSpPr>
        <p:spPr>
          <a:xfrm>
            <a:off x="6427551"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3" name="标题 1">
            <a:extLst>
              <a:ext uri="{FF2B5EF4-FFF2-40B4-BE49-F238E27FC236}">
                <a16:creationId xmlns:a16="http://schemas.microsoft.com/office/drawing/2014/main" id="{51A721F9-24BA-D5DE-82F3-6D3A916EC669}"/>
              </a:ext>
            </a:extLst>
          </p:cNvPr>
          <p:cNvSpPr txBox="1"/>
          <p:nvPr/>
        </p:nvSpPr>
        <p:spPr>
          <a:xfrm rot="8100000">
            <a:off x="8263550"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4" name="标题 1">
            <a:extLst>
              <a:ext uri="{FF2B5EF4-FFF2-40B4-BE49-F238E27FC236}">
                <a16:creationId xmlns:a16="http://schemas.microsoft.com/office/drawing/2014/main" id="{C14D3F91-C8B1-6005-E81E-8563ABE5EBFB}"/>
              </a:ext>
            </a:extLst>
          </p:cNvPr>
          <p:cNvSpPr txBox="1"/>
          <p:nvPr/>
        </p:nvSpPr>
        <p:spPr>
          <a:xfrm>
            <a:off x="891749" y="2119942"/>
            <a:ext cx="4860000" cy="3600000"/>
          </a:xfrm>
          <a:prstGeom prst="rect">
            <a:avLst/>
          </a:prstGeom>
          <a:solidFill>
            <a:schemeClr val="bg1"/>
          </a:solidFill>
          <a:ln w="12700" cap="sq">
            <a:noFill/>
            <a:miter/>
          </a:ln>
          <a:effectLst>
            <a:outerShdw blurRad="381000" dist="127000" dir="5400000" algn="t" rotWithShape="0">
              <a:schemeClr val="accent1">
                <a:alpha val="15000"/>
              </a:schemeClr>
            </a:outerShdw>
          </a:effectLst>
        </p:spPr>
        <p:txBody>
          <a:bodyPr vert="horz" wrap="square" lIns="0" tIns="0" rIns="0" bIns="0" rtlCol="0" anchor="t"/>
          <a:lstStyle/>
          <a:p>
            <a:pPr algn="ctr"/>
            <a:endParaRPr kumimoji="1" lang="zh-CN" altLang="en-US"/>
          </a:p>
        </p:txBody>
      </p:sp>
      <p:sp>
        <p:nvSpPr>
          <p:cNvPr id="5" name="标题 1">
            <a:extLst>
              <a:ext uri="{FF2B5EF4-FFF2-40B4-BE49-F238E27FC236}">
                <a16:creationId xmlns:a16="http://schemas.microsoft.com/office/drawing/2014/main" id="{B0E37709-05B6-BF12-1D48-491AD5E368D5}"/>
              </a:ext>
            </a:extLst>
          </p:cNvPr>
          <p:cNvSpPr txBox="1"/>
          <p:nvPr/>
        </p:nvSpPr>
        <p:spPr>
          <a:xfrm rot="8100000">
            <a:off x="2648539" y="1364459"/>
            <a:ext cx="1188000" cy="1188000"/>
          </a:xfrm>
          <a:prstGeom prst="teardrop">
            <a:avLst/>
          </a:prstGeom>
          <a:gradFill>
            <a:gsLst>
              <a:gs pos="0">
                <a:schemeClr val="accent1">
                  <a:lumMod val="60000"/>
                  <a:lumOff val="40000"/>
                  <a:alpha val="100000"/>
                </a:schemeClr>
              </a:gs>
              <a:gs pos="100000">
                <a:schemeClr val="accent1">
                  <a:alpha val="100000"/>
                </a:schemeClr>
              </a:gs>
            </a:gsLst>
            <a:lin ang="5400000" scaled="0"/>
          </a:gradFill>
          <a:ln w="9525" cap="flat">
            <a:noFill/>
            <a:miter/>
          </a:ln>
          <a:effectLst>
            <a:outerShdw blurRad="508000" dist="190500" dir="5400000" algn="t" rotWithShape="0">
              <a:schemeClr val="accent1">
                <a:alpha val="30000"/>
              </a:schemeClr>
            </a:outerShdw>
          </a:effectLst>
        </p:spPr>
        <p:txBody>
          <a:bodyPr vert="horz" wrap="square" lIns="91440" tIns="45720" rIns="91440" bIns="45720" rtlCol="0" anchor="ctr"/>
          <a:lstStyle/>
          <a:p>
            <a:pPr algn="l"/>
            <a:endParaRPr kumimoji="1" lang="zh-CN" altLang="en-US"/>
          </a:p>
        </p:txBody>
      </p:sp>
      <p:sp>
        <p:nvSpPr>
          <p:cNvPr id="6" name="标题 1">
            <a:extLst>
              <a:ext uri="{FF2B5EF4-FFF2-40B4-BE49-F238E27FC236}">
                <a16:creationId xmlns:a16="http://schemas.microsoft.com/office/drawing/2014/main" id="{D432EC02-3BE7-12F5-5ACF-821E94DE97E3}"/>
              </a:ext>
            </a:extLst>
          </p:cNvPr>
          <p:cNvSpPr txBox="1"/>
          <p:nvPr/>
        </p:nvSpPr>
        <p:spPr>
          <a:xfrm>
            <a:off x="1303138" y="2968107"/>
            <a:ext cx="3960000" cy="864000"/>
          </a:xfrm>
          <a:prstGeom prst="rect">
            <a:avLst/>
          </a:prstGeom>
          <a:noFill/>
          <a:ln>
            <a:noFill/>
          </a:ln>
        </p:spPr>
        <p:txBody>
          <a:bodyPr vert="horz" wrap="square" lIns="0" tIns="0" rIns="0" bIns="0" rtlCol="0" anchor="ctr"/>
          <a:lstStyle/>
          <a:p>
            <a:pPr algn="ctr"/>
            <a:r>
              <a:rPr kumimoji="1" lang="en-US" altLang="zh-CN" sz="1600" dirty="0">
                <a:ln w="12700">
                  <a:noFill/>
                </a:ln>
                <a:solidFill>
                  <a:srgbClr val="262626">
                    <a:alpha val="100000"/>
                  </a:srgbClr>
                </a:solidFill>
                <a:latin typeface="poppins-bold"/>
                <a:ea typeface="poppins-bold"/>
                <a:cs typeface="poppins-bold"/>
              </a:rPr>
              <a:t>What is RAG</a:t>
            </a:r>
            <a:endParaRPr kumimoji="1" lang="zh-CN" altLang="en-US" dirty="0"/>
          </a:p>
        </p:txBody>
      </p:sp>
      <p:sp>
        <p:nvSpPr>
          <p:cNvPr id="7" name="标题 1">
            <a:extLst>
              <a:ext uri="{FF2B5EF4-FFF2-40B4-BE49-F238E27FC236}">
                <a16:creationId xmlns:a16="http://schemas.microsoft.com/office/drawing/2014/main" id="{14248259-64A9-8D02-40C9-6498C185069A}"/>
              </a:ext>
            </a:extLst>
          </p:cNvPr>
          <p:cNvSpPr txBox="1"/>
          <p:nvPr/>
        </p:nvSpPr>
        <p:spPr>
          <a:xfrm>
            <a:off x="1186543" y="3769011"/>
            <a:ext cx="4201885" cy="1620000"/>
          </a:xfrm>
          <a:prstGeom prst="rect">
            <a:avLst/>
          </a:prstGeom>
          <a:noFill/>
          <a:ln>
            <a:noFill/>
          </a:ln>
        </p:spPr>
        <p:txBody>
          <a:bodyPr vert="horz" wrap="square" lIns="0" tIns="0" rIns="0" bIns="0" rtlCol="0" anchor="t"/>
          <a:lstStyle/>
          <a:p>
            <a:pPr algn="ctr"/>
            <a:r>
              <a:rPr lang="en-US" sz="1400" dirty="0">
                <a:latin typeface="Poppins" panose="00000500000000000000" pitchFamily="2" charset="0"/>
                <a:cs typeface="Poppins" panose="00000500000000000000" pitchFamily="2" charset="0"/>
              </a:rPr>
              <a:t>RAG is a technique that enhances LLMs by retrieving relevant </a:t>
            </a:r>
            <a:r>
              <a:rPr lang="en-US" sz="1400" b="1" dirty="0">
                <a:latin typeface="Poppins" panose="00000500000000000000" pitchFamily="2" charset="0"/>
                <a:cs typeface="Poppins" panose="00000500000000000000" pitchFamily="2" charset="0"/>
              </a:rPr>
              <a:t>external documents </a:t>
            </a:r>
            <a:r>
              <a:rPr lang="en-US" sz="1400" dirty="0">
                <a:latin typeface="Poppins" panose="00000500000000000000" pitchFamily="2" charset="0"/>
                <a:cs typeface="Poppins" panose="00000500000000000000" pitchFamily="2" charset="0"/>
              </a:rPr>
              <a:t>before generating responses, improving accuracy and factual grounding.</a:t>
            </a:r>
            <a:endParaRPr kumimoji="1" lang="zh-CN" altLang="en-US" dirty="0">
              <a:solidFill>
                <a:schemeClr val="accent5">
                  <a:lumMod val="50000"/>
                </a:schemeClr>
              </a:solidFill>
              <a:latin typeface="Poppins" panose="00000500000000000000" pitchFamily="2" charset="0"/>
              <a:cs typeface="Poppins" panose="00000500000000000000" pitchFamily="2" charset="0"/>
            </a:endParaRPr>
          </a:p>
        </p:txBody>
      </p:sp>
      <p:sp>
        <p:nvSpPr>
          <p:cNvPr id="8" name="标题 1">
            <a:extLst>
              <a:ext uri="{FF2B5EF4-FFF2-40B4-BE49-F238E27FC236}">
                <a16:creationId xmlns:a16="http://schemas.microsoft.com/office/drawing/2014/main" id="{52602A3B-3FD5-0D9D-8606-57260BA9C51D}"/>
              </a:ext>
            </a:extLst>
          </p:cNvPr>
          <p:cNvSpPr txBox="1"/>
          <p:nvPr/>
        </p:nvSpPr>
        <p:spPr>
          <a:xfrm>
            <a:off x="3008538" y="1724459"/>
            <a:ext cx="468000" cy="46800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9" name="标题 1">
            <a:extLst>
              <a:ext uri="{FF2B5EF4-FFF2-40B4-BE49-F238E27FC236}">
                <a16:creationId xmlns:a16="http://schemas.microsoft.com/office/drawing/2014/main" id="{68AA22B2-2229-4C6A-091F-248275FEBDBF}"/>
              </a:ext>
            </a:extLst>
          </p:cNvPr>
          <p:cNvSpPr txBox="1"/>
          <p:nvPr/>
        </p:nvSpPr>
        <p:spPr>
          <a:xfrm>
            <a:off x="6877550" y="2968107"/>
            <a:ext cx="3960000" cy="864000"/>
          </a:xfrm>
          <a:prstGeom prst="rect">
            <a:avLst/>
          </a:prstGeom>
          <a:noFill/>
          <a:ln>
            <a:noFill/>
          </a:ln>
        </p:spPr>
        <p:txBody>
          <a:bodyPr vert="horz" wrap="square" lIns="0" tIns="0" rIns="0" bIns="0" rtlCol="0" anchor="ctr"/>
          <a:lstStyle/>
          <a:p>
            <a:pPr algn="ctr"/>
            <a:r>
              <a:rPr kumimoji="1" lang="en-US" altLang="zh-CN" sz="1600" dirty="0">
                <a:ln w="12700">
                  <a:noFill/>
                </a:ln>
                <a:solidFill>
                  <a:srgbClr val="262626">
                    <a:alpha val="100000"/>
                  </a:srgbClr>
                </a:solidFill>
                <a:latin typeface="poppins-bold"/>
                <a:ea typeface="poppins-bold"/>
                <a:cs typeface="poppins-bold"/>
              </a:rPr>
              <a:t>Benefits</a:t>
            </a:r>
            <a:endParaRPr kumimoji="1" lang="zh-CN" altLang="en-US" dirty="0"/>
          </a:p>
        </p:txBody>
      </p:sp>
      <p:sp>
        <p:nvSpPr>
          <p:cNvPr id="10" name="标题 1">
            <a:extLst>
              <a:ext uri="{FF2B5EF4-FFF2-40B4-BE49-F238E27FC236}">
                <a16:creationId xmlns:a16="http://schemas.microsoft.com/office/drawing/2014/main" id="{9888A5BB-D214-BF29-78DF-85D969D0C9D8}"/>
              </a:ext>
            </a:extLst>
          </p:cNvPr>
          <p:cNvSpPr txBox="1"/>
          <p:nvPr/>
        </p:nvSpPr>
        <p:spPr>
          <a:xfrm>
            <a:off x="6585857" y="3758124"/>
            <a:ext cx="4615543" cy="1620000"/>
          </a:xfrm>
          <a:prstGeom prst="rect">
            <a:avLst/>
          </a:prstGeom>
          <a:noFill/>
          <a:ln>
            <a:noFill/>
          </a:ln>
        </p:spPr>
        <p:txBody>
          <a:bodyPr vert="horz" wrap="square" lIns="0" tIns="0" rIns="0" bIns="0" rtlCol="0" anchor="t"/>
          <a:lstStyle/>
          <a:p>
            <a:pPr marL="285750" indent="-285750">
              <a:buFont typeface="Arial" panose="020B0604020202020204" pitchFamily="34" charset="0"/>
              <a:buChar char="•"/>
            </a:pPr>
            <a:r>
              <a:rPr lang="en-US" sz="1400" dirty="0">
                <a:latin typeface="Poppins" panose="00000500000000000000" pitchFamily="2" charset="0"/>
                <a:cs typeface="Poppins" panose="00000500000000000000" pitchFamily="2" charset="0"/>
              </a:rPr>
              <a:t>Reduces hallucination by grounding responses in factual data.</a:t>
            </a:r>
          </a:p>
          <a:p>
            <a:pPr marL="285750" indent="-285750">
              <a:buFont typeface="Arial" panose="020B0604020202020204" pitchFamily="34" charset="0"/>
              <a:buChar char="•"/>
            </a:pPr>
            <a:r>
              <a:rPr lang="en-US" sz="1400" dirty="0">
                <a:latin typeface="Poppins" panose="00000500000000000000" pitchFamily="2" charset="0"/>
                <a:cs typeface="Poppins" panose="00000500000000000000" pitchFamily="2" charset="0"/>
              </a:rPr>
              <a:t>Enhances domain-specific accuracy by incorporating up-to-date and contextually relevant information.</a:t>
            </a:r>
          </a:p>
          <a:p>
            <a:pPr marL="285750" indent="-285750">
              <a:buFont typeface="Arial" panose="020B0604020202020204" pitchFamily="34" charset="0"/>
              <a:buChar char="•"/>
            </a:pPr>
            <a:r>
              <a:rPr lang="en-US" sz="1400" dirty="0">
                <a:latin typeface="Poppins" panose="00000500000000000000" pitchFamily="2" charset="0"/>
                <a:cs typeface="Poppins" panose="00000500000000000000" pitchFamily="2" charset="0"/>
              </a:rPr>
              <a:t>Improves performance in enterprise applications where accuracy is critical (e.g., legal, healthcare, finance).</a:t>
            </a:r>
            <a:endParaRPr kumimoji="1" lang="zh-CN" altLang="en-US" sz="1400" dirty="0">
              <a:latin typeface="Poppins" panose="00000500000000000000" pitchFamily="2" charset="0"/>
              <a:cs typeface="Poppins" panose="00000500000000000000" pitchFamily="2" charset="0"/>
            </a:endParaRPr>
          </a:p>
        </p:txBody>
      </p:sp>
      <p:sp>
        <p:nvSpPr>
          <p:cNvPr id="11" name="标题 1">
            <a:extLst>
              <a:ext uri="{FF2B5EF4-FFF2-40B4-BE49-F238E27FC236}">
                <a16:creationId xmlns:a16="http://schemas.microsoft.com/office/drawing/2014/main" id="{CD376D63-D190-0835-707C-8EFF8188F095}"/>
              </a:ext>
            </a:extLst>
          </p:cNvPr>
          <p:cNvSpPr txBox="1"/>
          <p:nvPr/>
        </p:nvSpPr>
        <p:spPr>
          <a:xfrm>
            <a:off x="8599446" y="1724459"/>
            <a:ext cx="516207" cy="468000"/>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solidFill>
            <a:schemeClr val="bg1"/>
          </a:solidFill>
          <a:ln w="12700" cap="sq">
            <a:noFill/>
            <a:miter/>
          </a:ln>
        </p:spPr>
        <p:txBody>
          <a:bodyPr vert="horz" wrap="square" lIns="0" tIns="0" rIns="0" bIns="0" rtlCol="0" anchor="ctr"/>
          <a:lstStyle/>
          <a:p>
            <a:pPr algn="l"/>
            <a:endParaRPr kumimoji="1" lang="zh-CN" altLang="en-US"/>
          </a:p>
        </p:txBody>
      </p:sp>
      <p:sp>
        <p:nvSpPr>
          <p:cNvPr id="12" name="标题 1">
            <a:extLst>
              <a:ext uri="{FF2B5EF4-FFF2-40B4-BE49-F238E27FC236}">
                <a16:creationId xmlns:a16="http://schemas.microsoft.com/office/drawing/2014/main" id="{7BD4B678-E1A5-847F-D237-638A7AE0C5DB}"/>
              </a:ext>
            </a:extLst>
          </p:cNvPr>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a:extLst>
              <a:ext uri="{FF2B5EF4-FFF2-40B4-BE49-F238E27FC236}">
                <a16:creationId xmlns:a16="http://schemas.microsoft.com/office/drawing/2014/main" id="{BFD28C3D-DD01-0154-EC7E-7E13E04A5B7A}"/>
              </a:ext>
            </a:extLst>
          </p:cNvPr>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dirty="0">
                <a:ln w="12700">
                  <a:noFill/>
                </a:ln>
                <a:solidFill>
                  <a:srgbClr val="262626">
                    <a:alpha val="100000"/>
                  </a:srgbClr>
                </a:solidFill>
                <a:latin typeface="poppins-bold"/>
                <a:ea typeface="poppins-bold"/>
                <a:cs typeface="poppins-bold"/>
              </a:rPr>
              <a:t>RAG: Retrieval-Augmented Generation</a:t>
            </a:r>
            <a:endParaRPr kumimoji="1" lang="zh-CN" altLang="en-US" dirty="0"/>
          </a:p>
        </p:txBody>
      </p:sp>
      <p:sp>
        <p:nvSpPr>
          <p:cNvPr id="14" name="标题 1">
            <a:extLst>
              <a:ext uri="{FF2B5EF4-FFF2-40B4-BE49-F238E27FC236}">
                <a16:creationId xmlns:a16="http://schemas.microsoft.com/office/drawing/2014/main" id="{DB05049D-351D-77C1-DB4E-67B7316901D4}"/>
              </a:ext>
            </a:extLst>
          </p:cNvPr>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a:extLst>
              <a:ext uri="{FF2B5EF4-FFF2-40B4-BE49-F238E27FC236}">
                <a16:creationId xmlns:a16="http://schemas.microsoft.com/office/drawing/2014/main" id="{27FB0BAE-4140-DA49-B690-DFA67F0D73F5}"/>
              </a:ext>
            </a:extLst>
          </p:cNvPr>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extLst>
      <p:ext uri="{BB962C8B-B14F-4D97-AF65-F5344CB8AC3E}">
        <p14:creationId xmlns:p14="http://schemas.microsoft.com/office/powerpoint/2010/main" val="1375294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A816065-9085-EE55-C56B-6218A393068D}"/>
            </a:ext>
          </a:extLst>
        </p:cNvPr>
        <p:cNvGrpSpPr/>
        <p:nvPr/>
      </p:nvGrpSpPr>
      <p:grpSpPr>
        <a:xfrm>
          <a:off x="0" y="0"/>
          <a:ext cx="0" cy="0"/>
          <a:chOff x="0" y="0"/>
          <a:chExt cx="0" cy="0"/>
        </a:xfrm>
      </p:grpSpPr>
      <p:pic>
        <p:nvPicPr>
          <p:cNvPr id="2050" name="Picture 2" descr="Chatbots: Three service design challenges">
            <a:extLst>
              <a:ext uri="{FF2B5EF4-FFF2-40B4-BE49-F238E27FC236}">
                <a16:creationId xmlns:a16="http://schemas.microsoft.com/office/drawing/2014/main" id="{35F0C746-643A-D3B5-76A4-B8FE066CA6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625" r="17952"/>
          <a:stretch/>
        </p:blipFill>
        <p:spPr bwMode="auto">
          <a:xfrm>
            <a:off x="6631128" y="1339149"/>
            <a:ext cx="5560871" cy="4219212"/>
          </a:xfrm>
          <a:prstGeom prst="rect">
            <a:avLst/>
          </a:prstGeom>
          <a:noFill/>
          <a:extLst>
            <a:ext uri="{909E8E84-426E-40DD-AFC4-6F175D3DCCD1}">
              <a14:hiddenFill xmlns:a14="http://schemas.microsoft.com/office/drawing/2010/main">
                <a:solidFill>
                  <a:srgbClr val="FFFFFF"/>
                </a:solidFill>
              </a14:hiddenFill>
            </a:ext>
          </a:extLst>
        </p:spPr>
      </p:pic>
      <p:sp>
        <p:nvSpPr>
          <p:cNvPr id="21" name="标题 1">
            <a:extLst>
              <a:ext uri="{FF2B5EF4-FFF2-40B4-BE49-F238E27FC236}">
                <a16:creationId xmlns:a16="http://schemas.microsoft.com/office/drawing/2014/main" id="{A498BB16-53A5-4BF8-1773-4CF2ADD2342E}"/>
              </a:ext>
            </a:extLst>
          </p:cNvPr>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2" name="标题 1">
            <a:extLst>
              <a:ext uri="{FF2B5EF4-FFF2-40B4-BE49-F238E27FC236}">
                <a16:creationId xmlns:a16="http://schemas.microsoft.com/office/drawing/2014/main" id="{3224E8DC-2DE2-22F4-C74A-660258BE2EF0}"/>
              </a:ext>
            </a:extLst>
          </p:cNvPr>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dirty="0">
                <a:ln w="12700">
                  <a:noFill/>
                </a:ln>
                <a:solidFill>
                  <a:srgbClr val="262626">
                    <a:alpha val="100000"/>
                  </a:srgbClr>
                </a:solidFill>
                <a:latin typeface="poppins-bold"/>
                <a:cs typeface="poppins-bold"/>
              </a:rPr>
              <a:t>Real-World Example</a:t>
            </a:r>
            <a:endParaRPr kumimoji="1" lang="zh-CN" altLang="en-US" dirty="0"/>
          </a:p>
        </p:txBody>
      </p:sp>
      <p:sp>
        <p:nvSpPr>
          <p:cNvPr id="23" name="标题 1">
            <a:extLst>
              <a:ext uri="{FF2B5EF4-FFF2-40B4-BE49-F238E27FC236}">
                <a16:creationId xmlns:a16="http://schemas.microsoft.com/office/drawing/2014/main" id="{59EECE46-5662-FAB9-C28E-B648EA791C33}"/>
              </a:ext>
            </a:extLst>
          </p:cNvPr>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4" name="标题 1">
            <a:extLst>
              <a:ext uri="{FF2B5EF4-FFF2-40B4-BE49-F238E27FC236}">
                <a16:creationId xmlns:a16="http://schemas.microsoft.com/office/drawing/2014/main" id="{5CBFA57A-E5BD-435B-3E27-937D21F2D3B9}"/>
              </a:ext>
            </a:extLst>
          </p:cNvPr>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6" name="TextBox 25">
            <a:extLst>
              <a:ext uri="{FF2B5EF4-FFF2-40B4-BE49-F238E27FC236}">
                <a16:creationId xmlns:a16="http://schemas.microsoft.com/office/drawing/2014/main" id="{075133C6-B174-F54B-BA7D-977960684609}"/>
              </a:ext>
            </a:extLst>
          </p:cNvPr>
          <p:cNvSpPr txBox="1"/>
          <p:nvPr/>
        </p:nvSpPr>
        <p:spPr>
          <a:xfrm>
            <a:off x="426613" y="1277868"/>
            <a:ext cx="6204515" cy="5143909"/>
          </a:xfrm>
          <a:prstGeom prst="rect">
            <a:avLst/>
          </a:prstGeom>
          <a:noFill/>
        </p:spPr>
        <p:txBody>
          <a:bodyPr wrap="square">
            <a:spAutoFit/>
          </a:bodyPr>
          <a:lstStyle/>
          <a:p>
            <a:pPr>
              <a:lnSpc>
                <a:spcPct val="107000"/>
              </a:lnSpc>
              <a:spcAft>
                <a:spcPts val="800"/>
              </a:spcAft>
              <a:buNone/>
            </a:pPr>
            <a:r>
              <a:rPr lang="en-IN" sz="1800" kern="100" dirty="0">
                <a:effectLst/>
                <a:latin typeface="Poppins" panose="00000500000000000000" pitchFamily="2" charset="0"/>
                <a:ea typeface="Calibri" panose="020F0502020204030204" pitchFamily="34" charset="0"/>
                <a:cs typeface="Poppins" panose="00000500000000000000" pitchFamily="2" charset="0"/>
              </a:rPr>
              <a:t>Imagine you're building an </a:t>
            </a:r>
            <a:r>
              <a:rPr lang="en-IN" sz="1800" b="1" kern="100" dirty="0">
                <a:effectLst/>
                <a:latin typeface="Poppins" panose="00000500000000000000" pitchFamily="2" charset="0"/>
                <a:ea typeface="Calibri" panose="020F0502020204030204" pitchFamily="34" charset="0"/>
                <a:cs typeface="Poppins" panose="00000500000000000000" pitchFamily="2" charset="0"/>
              </a:rPr>
              <a:t>AI legal assistant</a:t>
            </a:r>
            <a:r>
              <a:rPr lang="en-IN" sz="1800" kern="100" dirty="0">
                <a:effectLst/>
                <a:latin typeface="Poppins" panose="00000500000000000000" pitchFamily="2" charset="0"/>
                <a:ea typeface="Calibri" panose="020F0502020204030204" pitchFamily="34" charset="0"/>
                <a:cs typeface="Poppins" panose="00000500000000000000" pitchFamily="2" charset="0"/>
              </a:rPr>
              <a:t>. </a:t>
            </a:r>
          </a:p>
          <a:p>
            <a:pPr>
              <a:lnSpc>
                <a:spcPct val="107000"/>
              </a:lnSpc>
              <a:spcAft>
                <a:spcPts val="800"/>
              </a:spcAft>
              <a:buNone/>
            </a:pPr>
            <a:r>
              <a:rPr lang="en-IN" sz="1800" kern="100" dirty="0">
                <a:effectLst/>
                <a:latin typeface="Poppins" panose="00000500000000000000" pitchFamily="2" charset="0"/>
                <a:ea typeface="Calibri" panose="020F0502020204030204" pitchFamily="34" charset="0"/>
                <a:cs typeface="Poppins" panose="00000500000000000000" pitchFamily="2" charset="0"/>
              </a:rPr>
              <a:t>You need it to:</a:t>
            </a:r>
            <a:br>
              <a:rPr lang="en-IN" sz="1800" kern="100" dirty="0">
                <a:effectLst/>
                <a:latin typeface="Poppins" panose="00000500000000000000" pitchFamily="2" charset="0"/>
                <a:ea typeface="Calibri" panose="020F0502020204030204" pitchFamily="34" charset="0"/>
                <a:cs typeface="Poppins" panose="00000500000000000000" pitchFamily="2" charset="0"/>
              </a:rPr>
            </a:br>
            <a:r>
              <a:rPr lang="en-IN" sz="1800" kern="100" dirty="0">
                <a:effectLst/>
                <a:latin typeface="Poppins" panose="00000500000000000000" pitchFamily="2" charset="0"/>
                <a:ea typeface="Calibri" panose="020F0502020204030204" pitchFamily="34" charset="0"/>
                <a:cs typeface="Poppins" panose="00000500000000000000" pitchFamily="2" charset="0"/>
              </a:rPr>
              <a:t>✅ Understand user questions</a:t>
            </a:r>
            <a:br>
              <a:rPr lang="en-IN" sz="1800" kern="100" dirty="0">
                <a:effectLst/>
                <a:latin typeface="Poppins" panose="00000500000000000000" pitchFamily="2" charset="0"/>
                <a:ea typeface="Calibri" panose="020F0502020204030204" pitchFamily="34" charset="0"/>
                <a:cs typeface="Poppins" panose="00000500000000000000" pitchFamily="2" charset="0"/>
              </a:rPr>
            </a:br>
            <a:r>
              <a:rPr lang="en-IN" sz="1800" kern="100" dirty="0">
                <a:effectLst/>
                <a:latin typeface="Poppins" panose="00000500000000000000" pitchFamily="2" charset="0"/>
                <a:ea typeface="Calibri" panose="020F0502020204030204" pitchFamily="34" charset="0"/>
                <a:cs typeface="Poppins" panose="00000500000000000000" pitchFamily="2" charset="0"/>
              </a:rPr>
              <a:t>✅ Search legal databases for relevant cases (RAG)</a:t>
            </a:r>
            <a:br>
              <a:rPr lang="en-IN" sz="1800" kern="100" dirty="0">
                <a:effectLst/>
                <a:latin typeface="Poppins" panose="00000500000000000000" pitchFamily="2" charset="0"/>
                <a:ea typeface="Calibri" panose="020F0502020204030204" pitchFamily="34" charset="0"/>
                <a:cs typeface="Poppins" panose="00000500000000000000" pitchFamily="2" charset="0"/>
              </a:rPr>
            </a:br>
            <a:r>
              <a:rPr lang="en-IN" sz="1800" kern="100" dirty="0">
                <a:effectLst/>
                <a:latin typeface="Poppins" panose="00000500000000000000" pitchFamily="2" charset="0"/>
                <a:ea typeface="Calibri" panose="020F0502020204030204" pitchFamily="34" charset="0"/>
                <a:cs typeface="Poppins" panose="00000500000000000000" pitchFamily="2" charset="0"/>
              </a:rPr>
              <a:t>✅ Summarize findings using an LLM</a:t>
            </a:r>
            <a:br>
              <a:rPr lang="en-IN" sz="1800" kern="100" dirty="0">
                <a:effectLst/>
                <a:latin typeface="Poppins" panose="00000500000000000000" pitchFamily="2" charset="0"/>
                <a:ea typeface="Calibri" panose="020F0502020204030204" pitchFamily="34" charset="0"/>
                <a:cs typeface="Poppins" panose="00000500000000000000" pitchFamily="2" charset="0"/>
              </a:rPr>
            </a:br>
            <a:r>
              <a:rPr lang="en-IN" sz="1800" kern="100" dirty="0">
                <a:effectLst/>
                <a:latin typeface="Poppins" panose="00000500000000000000" pitchFamily="2" charset="0"/>
                <a:ea typeface="Calibri" panose="020F0502020204030204" pitchFamily="34" charset="0"/>
                <a:cs typeface="Poppins" panose="00000500000000000000" pitchFamily="2" charset="0"/>
              </a:rPr>
              <a:t>✅ Maintain conversation memory</a:t>
            </a:r>
          </a:p>
          <a:p>
            <a:pPr>
              <a:lnSpc>
                <a:spcPct val="107000"/>
              </a:lnSpc>
              <a:spcAft>
                <a:spcPts val="800"/>
              </a:spcAft>
              <a:buNone/>
            </a:pPr>
            <a:endParaRPr lang="en-IN" sz="1800" kern="100" dirty="0">
              <a:effectLst/>
              <a:latin typeface="Poppins" panose="00000500000000000000" pitchFamily="2" charset="0"/>
              <a:ea typeface="Calibri" panose="020F0502020204030204" pitchFamily="34" charset="0"/>
              <a:cs typeface="Poppins" panose="00000500000000000000" pitchFamily="2" charset="0"/>
            </a:endParaRPr>
          </a:p>
          <a:p>
            <a:pPr>
              <a:lnSpc>
                <a:spcPct val="107000"/>
              </a:lnSpc>
              <a:spcAft>
                <a:spcPts val="800"/>
              </a:spcAft>
            </a:pPr>
            <a:r>
              <a:rPr lang="en-IN" sz="1800" i="1" kern="100" dirty="0">
                <a:effectLst/>
                <a:latin typeface="Poppins" panose="00000500000000000000" pitchFamily="2" charset="0"/>
                <a:ea typeface="Calibri" panose="020F0502020204030204" pitchFamily="34" charset="0"/>
                <a:cs typeface="Poppins" panose="00000500000000000000" pitchFamily="2" charset="0"/>
              </a:rPr>
              <a:t>Instead of coding each of these steps manually, </a:t>
            </a:r>
          </a:p>
          <a:p>
            <a:pPr>
              <a:lnSpc>
                <a:spcPct val="107000"/>
              </a:lnSpc>
              <a:spcAft>
                <a:spcPts val="800"/>
              </a:spcAft>
            </a:pPr>
            <a:r>
              <a:rPr lang="en-IN" sz="1800" kern="100" dirty="0">
                <a:effectLst/>
                <a:latin typeface="Poppins" panose="00000500000000000000" pitchFamily="2" charset="0"/>
                <a:ea typeface="Calibri" panose="020F0502020204030204" pitchFamily="34" charset="0"/>
                <a:cs typeface="Poppins" panose="00000500000000000000" pitchFamily="2" charset="0"/>
              </a:rPr>
              <a:t>✅ </a:t>
            </a:r>
            <a:r>
              <a:rPr lang="en-IN" sz="1800" kern="100" dirty="0" err="1">
                <a:effectLst/>
                <a:latin typeface="Poppins" panose="00000500000000000000" pitchFamily="2" charset="0"/>
                <a:ea typeface="Calibri" panose="020F0502020204030204" pitchFamily="34" charset="0"/>
                <a:cs typeface="Poppins" panose="00000500000000000000" pitchFamily="2" charset="0"/>
              </a:rPr>
              <a:t>LangChain</a:t>
            </a:r>
            <a:r>
              <a:rPr lang="en-IN" sz="1800" kern="100" dirty="0">
                <a:effectLst/>
                <a:latin typeface="Poppins" panose="00000500000000000000" pitchFamily="2" charset="0"/>
                <a:ea typeface="Calibri" panose="020F0502020204030204" pitchFamily="34" charset="0"/>
                <a:cs typeface="Poppins" panose="00000500000000000000" pitchFamily="2" charset="0"/>
              </a:rPr>
              <a:t> makes it easy to </a:t>
            </a:r>
            <a:r>
              <a:rPr lang="en-IN" sz="1800" b="1" kern="100" dirty="0">
                <a:effectLst/>
                <a:latin typeface="Poppins" panose="00000500000000000000" pitchFamily="2" charset="0"/>
                <a:ea typeface="Calibri" panose="020F0502020204030204" pitchFamily="34" charset="0"/>
                <a:cs typeface="Poppins" panose="00000500000000000000" pitchFamily="2" charset="0"/>
              </a:rPr>
              <a:t>chain</a:t>
            </a:r>
            <a:r>
              <a:rPr lang="en-IN" sz="1800" kern="100" dirty="0">
                <a:effectLst/>
                <a:latin typeface="Poppins" panose="00000500000000000000" pitchFamily="2" charset="0"/>
                <a:ea typeface="Calibri" panose="020F0502020204030204" pitchFamily="34" charset="0"/>
                <a:cs typeface="Poppins" panose="00000500000000000000" pitchFamily="2" charset="0"/>
              </a:rPr>
              <a:t> these steps together. </a:t>
            </a:r>
          </a:p>
          <a:p>
            <a:pPr>
              <a:lnSpc>
                <a:spcPct val="107000"/>
              </a:lnSpc>
              <a:spcAft>
                <a:spcPts val="800"/>
              </a:spcAft>
            </a:pPr>
            <a:r>
              <a:rPr lang="en-IN" sz="1800" kern="100" dirty="0">
                <a:effectLst/>
                <a:latin typeface="Poppins" panose="00000500000000000000" pitchFamily="2" charset="0"/>
                <a:ea typeface="Calibri" panose="020F0502020204030204" pitchFamily="34" charset="0"/>
                <a:cs typeface="Poppins" panose="00000500000000000000" pitchFamily="2" charset="0"/>
              </a:rPr>
              <a:t>✅ </a:t>
            </a:r>
            <a:r>
              <a:rPr lang="en-IN" sz="1800" kern="100" dirty="0" err="1">
                <a:effectLst/>
                <a:latin typeface="Poppins" panose="00000500000000000000" pitchFamily="2" charset="0"/>
                <a:ea typeface="Calibri" panose="020F0502020204030204" pitchFamily="34" charset="0"/>
                <a:cs typeface="Poppins" panose="00000500000000000000" pitchFamily="2" charset="0"/>
              </a:rPr>
              <a:t>LangChain</a:t>
            </a:r>
            <a:r>
              <a:rPr lang="en-IN" sz="1800" kern="100" dirty="0">
                <a:effectLst/>
                <a:latin typeface="Poppins" panose="00000500000000000000" pitchFamily="2" charset="0"/>
                <a:ea typeface="Calibri" panose="020F0502020204030204" pitchFamily="34" charset="0"/>
                <a:cs typeface="Poppins" panose="00000500000000000000" pitchFamily="2" charset="0"/>
              </a:rPr>
              <a:t> provides </a:t>
            </a:r>
            <a:r>
              <a:rPr lang="en-IN" sz="1800" b="1" kern="100" dirty="0">
                <a:effectLst/>
                <a:latin typeface="Poppins" panose="00000500000000000000" pitchFamily="2" charset="0"/>
                <a:ea typeface="Calibri" panose="020F0502020204030204" pitchFamily="34" charset="0"/>
                <a:cs typeface="Poppins" panose="00000500000000000000" pitchFamily="2" charset="0"/>
              </a:rPr>
              <a:t>built-in tools</a:t>
            </a:r>
            <a:r>
              <a:rPr lang="en-IN" sz="1800" kern="100" dirty="0">
                <a:effectLst/>
                <a:latin typeface="Poppins" panose="00000500000000000000" pitchFamily="2" charset="0"/>
                <a:ea typeface="Calibri" panose="020F0502020204030204" pitchFamily="34" charset="0"/>
                <a:cs typeface="Poppins" panose="00000500000000000000" pitchFamily="2" charset="0"/>
              </a:rPr>
              <a:t> to handle them seamlessly.</a:t>
            </a:r>
          </a:p>
          <a:p>
            <a:pPr>
              <a:lnSpc>
                <a:spcPct val="107000"/>
              </a:lnSpc>
              <a:spcAft>
                <a:spcPts val="800"/>
              </a:spcAft>
            </a:pPr>
            <a:r>
              <a:rPr lang="en-IN" sz="1800" kern="100" dirty="0">
                <a:effectLst/>
                <a:latin typeface="Poppins" panose="00000500000000000000" pitchFamily="2" charset="0"/>
                <a:ea typeface="Calibri" panose="020F0502020204030204" pitchFamily="34" charset="0"/>
                <a:cs typeface="Poppins" panose="00000500000000000000" pitchFamily="2" charset="0"/>
              </a:rPr>
              <a:t>✅ </a:t>
            </a:r>
            <a:r>
              <a:rPr lang="en-IN" sz="1800" kern="100" dirty="0" err="1">
                <a:effectLst/>
                <a:latin typeface="Poppins" panose="00000500000000000000" pitchFamily="2" charset="0"/>
                <a:ea typeface="Calibri" panose="020F0502020204030204" pitchFamily="34" charset="0"/>
                <a:cs typeface="Poppins" panose="00000500000000000000" pitchFamily="2" charset="0"/>
              </a:rPr>
              <a:t>LangChain</a:t>
            </a:r>
            <a:r>
              <a:rPr lang="en-IN" sz="1800" kern="100" dirty="0">
                <a:effectLst/>
                <a:latin typeface="Poppins" panose="00000500000000000000" pitchFamily="2" charset="0"/>
                <a:ea typeface="Calibri" panose="020F0502020204030204" pitchFamily="34" charset="0"/>
                <a:cs typeface="Poppins" panose="00000500000000000000" pitchFamily="2" charset="0"/>
              </a:rPr>
              <a:t> provides </a:t>
            </a:r>
            <a:r>
              <a:rPr lang="en-IN" sz="1800" b="1" kern="100" dirty="0">
                <a:effectLst/>
                <a:latin typeface="Poppins" panose="00000500000000000000" pitchFamily="2" charset="0"/>
                <a:ea typeface="Calibri" panose="020F0502020204030204" pitchFamily="34" charset="0"/>
                <a:cs typeface="Poppins" panose="00000500000000000000" pitchFamily="2" charset="0"/>
              </a:rPr>
              <a:t>structured ways to optimize prompts</a:t>
            </a:r>
            <a:r>
              <a:rPr lang="en-IN" sz="1800" kern="100" dirty="0">
                <a:effectLst/>
                <a:latin typeface="Poppins" panose="00000500000000000000" pitchFamily="2" charset="0"/>
                <a:ea typeface="Calibri" panose="020F0502020204030204" pitchFamily="34" charset="0"/>
                <a:cs typeface="Poppins" panose="00000500000000000000" pitchFamily="2" charset="0"/>
              </a:rPr>
              <a:t>, reuse templates, and test different formats.</a:t>
            </a:r>
          </a:p>
        </p:txBody>
      </p:sp>
    </p:spTree>
    <p:extLst>
      <p:ext uri="{BB962C8B-B14F-4D97-AF65-F5344CB8AC3E}">
        <p14:creationId xmlns:p14="http://schemas.microsoft.com/office/powerpoint/2010/main" val="12776351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a:ln w="12700">
                  <a:noFill/>
                </a:ln>
                <a:solidFill>
                  <a:srgbClr val="262626">
                    <a:alpha val="100000"/>
                  </a:srgbClr>
                </a:solidFill>
                <a:latin typeface="poppins-bold"/>
                <a:ea typeface="poppins-bold"/>
                <a:cs typeface="poppins-bold"/>
              </a:rPr>
              <a:t>Applications of LLMs</a:t>
            </a:r>
            <a:endParaRPr kumimoji="1" lang="zh-CN" altLang="en-US"/>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dirty="0">
                <a:ln w="12700">
                  <a:noFill/>
                </a:ln>
                <a:solidFill>
                  <a:srgbClr val="AD1D23">
                    <a:alpha val="100000"/>
                  </a:srgbClr>
                </a:solidFill>
                <a:latin typeface="Fira Sans Black"/>
                <a:ea typeface="Fira Sans Black"/>
                <a:cs typeface="Fira Sans Black"/>
              </a:rPr>
              <a:t> 05</a:t>
            </a:r>
            <a:endParaRPr kumimoji="1" lang="zh-CN" altLang="en-US" dirty="0"/>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4514470"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ahLst/>
            <a:cxn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rgbClr val="FFFFFF">
              <a:alpha val="100000"/>
            </a:srgbClr>
          </a:solidFill>
          <a:ln w="19050" cap="flat">
            <a:solidFill>
              <a:schemeClr val="accent1"/>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337065"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ahLst/>
            <a:cxn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rgbClr val="FFFFFF">
              <a:alpha val="100000"/>
            </a:srgbClr>
          </a:solidFill>
          <a:ln w="19050" cap="flat">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741740" y="5538142"/>
            <a:ext cx="1028700" cy="421640"/>
          </a:xfrm>
          <a:prstGeom prst="rect">
            <a:avLst/>
          </a:prstGeom>
          <a:noFill/>
          <a:ln>
            <a:noFill/>
          </a:ln>
        </p:spPr>
        <p:txBody>
          <a:bodyPr vert="horz" wrap="square" lIns="91440" tIns="45720" rIns="91440" bIns="45720" rtlCol="0" anchor="t">
            <a:spAutoFit/>
          </a:bodyPr>
          <a:lstStyle/>
          <a:p>
            <a:pPr algn="ctr"/>
            <a:r>
              <a:rPr kumimoji="1" lang="en-US" altLang="zh-CN" sz="2400">
                <a:ln w="12700">
                  <a:noFill/>
                </a:ln>
                <a:solidFill>
                  <a:srgbClr val="044475">
                    <a:alpha val="100000"/>
                  </a:srgbClr>
                </a:solidFill>
                <a:latin typeface="poppins-bold"/>
                <a:ea typeface="poppins-bold"/>
                <a:cs typeface="poppins-bold"/>
              </a:rPr>
              <a:t>01</a:t>
            </a:r>
            <a:endParaRPr kumimoji="1" lang="zh-CN" altLang="en-US"/>
          </a:p>
        </p:txBody>
      </p:sp>
      <p:sp>
        <p:nvSpPr>
          <p:cNvPr id="5" name="标题 1"/>
          <p:cNvSpPr txBox="1"/>
          <p:nvPr/>
        </p:nvSpPr>
        <p:spPr>
          <a:xfrm>
            <a:off x="667409" y="1672380"/>
            <a:ext cx="3172916" cy="3788931"/>
          </a:xfrm>
          <a:custGeom>
            <a:avLst/>
            <a:gdLst>
              <a:gd name="connsiteX0" fmla="*/ 350238 w 3172916"/>
              <a:gd name="connsiteY0" fmla="*/ 0 h 3788931"/>
              <a:gd name="connsiteX1" fmla="*/ 420717 w 3172916"/>
              <a:gd name="connsiteY1" fmla="*/ 0 h 3788931"/>
              <a:gd name="connsiteX2" fmla="*/ 581747 w 3172916"/>
              <a:gd name="connsiteY2" fmla="*/ 0 h 3788931"/>
              <a:gd name="connsiteX3" fmla="*/ 1421748 w 3172916"/>
              <a:gd name="connsiteY3" fmla="*/ 0 h 3788931"/>
              <a:gd name="connsiteX4" fmla="*/ 1577075 w 3172916"/>
              <a:gd name="connsiteY4" fmla="*/ 0 h 3788931"/>
              <a:gd name="connsiteX5" fmla="*/ 1595841 w 3172916"/>
              <a:gd name="connsiteY5" fmla="*/ 0 h 3788931"/>
              <a:gd name="connsiteX6" fmla="*/ 1666320 w 3172916"/>
              <a:gd name="connsiteY6" fmla="*/ 0 h 3788931"/>
              <a:gd name="connsiteX7" fmla="*/ 2506321 w 3172916"/>
              <a:gd name="connsiteY7" fmla="*/ 0 h 3788931"/>
              <a:gd name="connsiteX8" fmla="*/ 2667351 w 3172916"/>
              <a:gd name="connsiteY8" fmla="*/ 0 h 3788931"/>
              <a:gd name="connsiteX9" fmla="*/ 2822678 w 3172916"/>
              <a:gd name="connsiteY9" fmla="*/ 0 h 3788931"/>
              <a:gd name="connsiteX10" fmla="*/ 3172916 w 3172916"/>
              <a:gd name="connsiteY10" fmla="*/ 361656 h 3788931"/>
              <a:gd name="connsiteX11" fmla="*/ 3172916 w 3172916"/>
              <a:gd name="connsiteY11" fmla="*/ 984902 h 3788931"/>
              <a:gd name="connsiteX12" fmla="*/ 3172916 w 3172916"/>
              <a:gd name="connsiteY12" fmla="*/ 3165685 h 3788931"/>
              <a:gd name="connsiteX13" fmla="*/ 3172916 w 3172916"/>
              <a:gd name="connsiteY13" fmla="*/ 3788931 h 3788931"/>
              <a:gd name="connsiteX14" fmla="*/ 3017589 w 3172916"/>
              <a:gd name="connsiteY14" fmla="*/ 3788931 h 3788931"/>
              <a:gd name="connsiteX15" fmla="*/ 2857587 w 3172916"/>
              <a:gd name="connsiteY15" fmla="*/ 3788931 h 3788931"/>
              <a:gd name="connsiteX16" fmla="*/ 2016558 w 3172916"/>
              <a:gd name="connsiteY16" fmla="*/ 3788931 h 3788931"/>
              <a:gd name="connsiteX17" fmla="*/ 1946079 w 3172916"/>
              <a:gd name="connsiteY17" fmla="*/ 3788931 h 3788931"/>
              <a:gd name="connsiteX18" fmla="*/ 1928341 w 3172916"/>
              <a:gd name="connsiteY18" fmla="*/ 3788931 h 3788931"/>
              <a:gd name="connsiteX19" fmla="*/ 1773014 w 3172916"/>
              <a:gd name="connsiteY19" fmla="*/ 3788931 h 3788931"/>
              <a:gd name="connsiteX20" fmla="*/ 931985 w 3172916"/>
              <a:gd name="connsiteY20" fmla="*/ 3788931 h 3788931"/>
              <a:gd name="connsiteX21" fmla="*/ 771983 w 3172916"/>
              <a:gd name="connsiteY21" fmla="*/ 3788931 h 3788931"/>
              <a:gd name="connsiteX22" fmla="*/ 701504 w 3172916"/>
              <a:gd name="connsiteY22" fmla="*/ 3788931 h 3788931"/>
              <a:gd name="connsiteX23" fmla="*/ 0 w 3172916"/>
              <a:gd name="connsiteY23" fmla="*/ 3064547 h 3788931"/>
              <a:gd name="connsiteX24" fmla="*/ 0 w 3172916"/>
              <a:gd name="connsiteY24" fmla="*/ 2441301 h 3788931"/>
              <a:gd name="connsiteX25" fmla="*/ 0 w 3172916"/>
              <a:gd name="connsiteY25" fmla="*/ 984902 h 3788931"/>
              <a:gd name="connsiteX26" fmla="*/ 0 w 3172916"/>
              <a:gd name="connsiteY26" fmla="*/ 361656 h 3788931"/>
              <a:gd name="connsiteX27" fmla="*/ 350238 w 3172916"/>
              <a:gd name="connsiteY27" fmla="*/ 0 h 3788931"/>
            </a:gdLst>
            <a:ahLst/>
            <a:cxnLst/>
            <a:rect l="l" t="t" r="r" b="b"/>
            <a:pathLst>
              <a:path w="3172916" h="3788931">
                <a:moveTo>
                  <a:pt x="350238" y="0"/>
                </a:moveTo>
                <a:lnTo>
                  <a:pt x="420717" y="0"/>
                </a:lnTo>
                <a:lnTo>
                  <a:pt x="581747" y="0"/>
                </a:lnTo>
                <a:lnTo>
                  <a:pt x="1421748" y="0"/>
                </a:lnTo>
                <a:lnTo>
                  <a:pt x="1577075" y="0"/>
                </a:lnTo>
                <a:lnTo>
                  <a:pt x="1595841" y="0"/>
                </a:lnTo>
                <a:lnTo>
                  <a:pt x="1666320" y="0"/>
                </a:lnTo>
                <a:lnTo>
                  <a:pt x="2506321" y="0"/>
                </a:lnTo>
                <a:lnTo>
                  <a:pt x="2667351" y="0"/>
                </a:lnTo>
                <a:lnTo>
                  <a:pt x="2822678" y="0"/>
                </a:lnTo>
                <a:cubicBezTo>
                  <a:pt x="3016059" y="0"/>
                  <a:pt x="3172916" y="161928"/>
                  <a:pt x="3172916" y="361656"/>
                </a:cubicBezTo>
                <a:lnTo>
                  <a:pt x="3172916" y="984902"/>
                </a:lnTo>
                <a:lnTo>
                  <a:pt x="3172916" y="3165685"/>
                </a:lnTo>
                <a:lnTo>
                  <a:pt x="3172916" y="3788931"/>
                </a:lnTo>
                <a:lnTo>
                  <a:pt x="3017589" y="3788931"/>
                </a:lnTo>
                <a:lnTo>
                  <a:pt x="2857587" y="3788931"/>
                </a:lnTo>
                <a:lnTo>
                  <a:pt x="2016558" y="3788931"/>
                </a:lnTo>
                <a:lnTo>
                  <a:pt x="1946079" y="3788931"/>
                </a:lnTo>
                <a:lnTo>
                  <a:pt x="1928341" y="3788931"/>
                </a:lnTo>
                <a:lnTo>
                  <a:pt x="1773014" y="3788931"/>
                </a:lnTo>
                <a:lnTo>
                  <a:pt x="931985" y="3788931"/>
                </a:lnTo>
                <a:lnTo>
                  <a:pt x="771983" y="3788931"/>
                </a:lnTo>
                <a:lnTo>
                  <a:pt x="701504" y="3788931"/>
                </a:lnTo>
                <a:cubicBezTo>
                  <a:pt x="314056" y="3788931"/>
                  <a:pt x="0" y="3464580"/>
                  <a:pt x="0" y="3064547"/>
                </a:cubicBezTo>
                <a:lnTo>
                  <a:pt x="0" y="2441301"/>
                </a:lnTo>
                <a:lnTo>
                  <a:pt x="0" y="984902"/>
                </a:lnTo>
                <a:lnTo>
                  <a:pt x="0" y="361656"/>
                </a:lnTo>
                <a:cubicBezTo>
                  <a:pt x="0" y="161928"/>
                  <a:pt x="156788" y="0"/>
                  <a:pt x="350238" y="0"/>
                </a:cubicBezTo>
                <a:close/>
              </a:path>
            </a:pathLst>
          </a:custGeom>
          <a:solidFill>
            <a:srgbClr val="FFFFFF">
              <a:alpha val="100000"/>
            </a:srgbClr>
          </a:solidFill>
          <a:ln w="19050" cap="flat">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7409"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ahLst/>
            <a:cxn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w="9525" cap="flat">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754271"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ahLst/>
            <a:cxn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rgbClr val="FFFFFF">
              <a:alpha val="100000"/>
            </a:srgb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1850870"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ahLst/>
            <a:cxn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881259" y="2491827"/>
            <a:ext cx="2745216" cy="708648"/>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Conversational Agents</a:t>
            </a:r>
            <a:endParaRPr kumimoji="1" lang="zh-CN" altLang="en-US"/>
          </a:p>
        </p:txBody>
      </p:sp>
      <p:sp>
        <p:nvSpPr>
          <p:cNvPr id="10" name="标题 1"/>
          <p:cNvSpPr txBox="1"/>
          <p:nvPr/>
        </p:nvSpPr>
        <p:spPr>
          <a:xfrm>
            <a:off x="881259" y="3224010"/>
            <a:ext cx="2745216" cy="210766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LLMs power chatbots and virtual assistants, enabling them to understand and respond to user inquiries naturally, enhancing customer service experiences.</a:t>
            </a:r>
            <a:endParaRPr kumimoji="1" lang="zh-CN" altLang="en-US"/>
          </a:p>
        </p:txBody>
      </p:sp>
      <p:sp>
        <p:nvSpPr>
          <p:cNvPr id="11" name="标题 1"/>
          <p:cNvSpPr txBox="1"/>
          <p:nvPr/>
        </p:nvSpPr>
        <p:spPr>
          <a:xfrm>
            <a:off x="2002184" y="1741717"/>
            <a:ext cx="503367" cy="44069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2" name="标题 1"/>
          <p:cNvSpPr txBox="1"/>
          <p:nvPr/>
        </p:nvSpPr>
        <p:spPr>
          <a:xfrm>
            <a:off x="5588801" y="5538142"/>
            <a:ext cx="1028700" cy="421640"/>
          </a:xfrm>
          <a:prstGeom prst="rect">
            <a:avLst/>
          </a:prstGeom>
          <a:noFill/>
          <a:ln>
            <a:noFill/>
          </a:ln>
        </p:spPr>
        <p:txBody>
          <a:bodyPr vert="horz" wrap="square" lIns="91440" tIns="45720" rIns="91440" bIns="45720" rtlCol="0" anchor="t">
            <a:spAutoFit/>
          </a:bodyPr>
          <a:lstStyle/>
          <a:p>
            <a:pPr algn="ctr"/>
            <a:r>
              <a:rPr kumimoji="1" lang="en-US" altLang="zh-CN" sz="2400">
                <a:ln w="12700">
                  <a:noFill/>
                </a:ln>
                <a:solidFill>
                  <a:srgbClr val="044475">
                    <a:alpha val="100000"/>
                  </a:srgbClr>
                </a:solidFill>
                <a:latin typeface="poppins-bold"/>
                <a:ea typeface="poppins-bold"/>
                <a:cs typeface="poppins-bold"/>
              </a:rPr>
              <a:t>02</a:t>
            </a:r>
            <a:endParaRPr kumimoji="1" lang="zh-CN" altLang="en-US"/>
          </a:p>
        </p:txBody>
      </p:sp>
      <p:sp>
        <p:nvSpPr>
          <p:cNvPr id="13" name="标题 1"/>
          <p:cNvSpPr txBox="1"/>
          <p:nvPr/>
        </p:nvSpPr>
        <p:spPr>
          <a:xfrm>
            <a:off x="4514470"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ahLst/>
            <a:cxn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w="9525" cap="flat">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5601332"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ahLst/>
            <a:cxn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rgbClr val="FFFFFF">
              <a:alpha val="100000"/>
            </a:srgbClr>
          </a:solidFill>
          <a:ln w="9525"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5697931"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ahLst/>
            <a:cxn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4728320" y="2491827"/>
            <a:ext cx="2745216" cy="708648"/>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Content Creation</a:t>
            </a:r>
            <a:endParaRPr kumimoji="1" lang="zh-CN" altLang="en-US"/>
          </a:p>
        </p:txBody>
      </p:sp>
      <p:sp>
        <p:nvSpPr>
          <p:cNvPr id="17" name="标题 1"/>
          <p:cNvSpPr txBox="1"/>
          <p:nvPr/>
        </p:nvSpPr>
        <p:spPr>
          <a:xfrm>
            <a:off x="4728320" y="3224010"/>
            <a:ext cx="2745216" cy="210766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Many media companies utilize LLMs to streamline content production, generating articles, blogs, and social media updates efficiently with minimal human intervention.</a:t>
            </a:r>
            <a:endParaRPr kumimoji="1" lang="zh-CN" altLang="en-US"/>
          </a:p>
        </p:txBody>
      </p:sp>
      <p:sp>
        <p:nvSpPr>
          <p:cNvPr id="18" name="标题 1"/>
          <p:cNvSpPr txBox="1"/>
          <p:nvPr/>
        </p:nvSpPr>
        <p:spPr>
          <a:xfrm>
            <a:off x="5868586" y="1710379"/>
            <a:ext cx="464685" cy="503367"/>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19" name="标题 1"/>
          <p:cNvSpPr txBox="1"/>
          <p:nvPr/>
        </p:nvSpPr>
        <p:spPr>
          <a:xfrm>
            <a:off x="9411396" y="5538142"/>
            <a:ext cx="1028700" cy="421640"/>
          </a:xfrm>
          <a:prstGeom prst="rect">
            <a:avLst/>
          </a:prstGeom>
          <a:noFill/>
          <a:ln>
            <a:noFill/>
          </a:ln>
        </p:spPr>
        <p:txBody>
          <a:bodyPr vert="horz" wrap="square" lIns="91440" tIns="45720" rIns="91440" bIns="45720" rtlCol="0" anchor="t">
            <a:spAutoFit/>
          </a:bodyPr>
          <a:lstStyle/>
          <a:p>
            <a:pPr algn="ctr"/>
            <a:r>
              <a:rPr kumimoji="1" lang="en-US" altLang="zh-CN" sz="2400">
                <a:ln w="12700">
                  <a:noFill/>
                </a:ln>
                <a:solidFill>
                  <a:srgbClr val="044475">
                    <a:alpha val="100000"/>
                  </a:srgbClr>
                </a:solidFill>
                <a:latin typeface="poppins-bold"/>
                <a:ea typeface="poppins-bold"/>
                <a:cs typeface="poppins-bold"/>
              </a:rPr>
              <a:t>03</a:t>
            </a:r>
            <a:endParaRPr kumimoji="1" lang="zh-CN" altLang="en-US"/>
          </a:p>
        </p:txBody>
      </p:sp>
      <p:sp>
        <p:nvSpPr>
          <p:cNvPr id="20" name="标题 1"/>
          <p:cNvSpPr txBox="1"/>
          <p:nvPr/>
        </p:nvSpPr>
        <p:spPr>
          <a:xfrm>
            <a:off x="8337065" y="1672380"/>
            <a:ext cx="3172916" cy="563305"/>
          </a:xfrm>
          <a:custGeom>
            <a:avLst/>
            <a:gdLst>
              <a:gd name="connsiteX0" fmla="*/ 350238 w 3172916"/>
              <a:gd name="connsiteY0" fmla="*/ 0 h 563305"/>
              <a:gd name="connsiteX1" fmla="*/ 686688 w 3172916"/>
              <a:gd name="connsiteY1" fmla="*/ 0 h 563305"/>
              <a:gd name="connsiteX2" fmla="*/ 712587 w 3172916"/>
              <a:gd name="connsiteY2" fmla="*/ 2694 h 563305"/>
              <a:gd name="connsiteX3" fmla="*/ 738486 w 3172916"/>
              <a:gd name="connsiteY3" fmla="*/ 0 h 563305"/>
              <a:gd name="connsiteX4" fmla="*/ 1526690 w 3172916"/>
              <a:gd name="connsiteY4" fmla="*/ 0 h 563305"/>
              <a:gd name="connsiteX5" fmla="*/ 1577075 w 3172916"/>
              <a:gd name="connsiteY5" fmla="*/ 0 h 563305"/>
              <a:gd name="connsiteX6" fmla="*/ 1595841 w 3172916"/>
              <a:gd name="connsiteY6" fmla="*/ 0 h 563305"/>
              <a:gd name="connsiteX7" fmla="*/ 1984089 w 3172916"/>
              <a:gd name="connsiteY7" fmla="*/ 0 h 563305"/>
              <a:gd name="connsiteX8" fmla="*/ 2772293 w 3172916"/>
              <a:gd name="connsiteY8" fmla="*/ 0 h 563305"/>
              <a:gd name="connsiteX9" fmla="*/ 2798192 w 3172916"/>
              <a:gd name="connsiteY9" fmla="*/ 2694 h 563305"/>
              <a:gd name="connsiteX10" fmla="*/ 2823385 w 3172916"/>
              <a:gd name="connsiteY10" fmla="*/ 74 h 563305"/>
              <a:gd name="connsiteX11" fmla="*/ 2893268 w 3172916"/>
              <a:gd name="connsiteY11" fmla="*/ 7343 h 563305"/>
              <a:gd name="connsiteX12" fmla="*/ 3172916 w 3172916"/>
              <a:gd name="connsiteY12" fmla="*/ 361406 h 563305"/>
              <a:gd name="connsiteX13" fmla="*/ 3172916 w 3172916"/>
              <a:gd name="connsiteY13" fmla="*/ 563305 h 563305"/>
              <a:gd name="connsiteX14" fmla="*/ 3122531 w 3172916"/>
              <a:gd name="connsiteY14" fmla="*/ 563305 h 563305"/>
              <a:gd name="connsiteX15" fmla="*/ 2473853 w 3172916"/>
              <a:gd name="connsiteY15" fmla="*/ 563305 h 563305"/>
              <a:gd name="connsiteX16" fmla="*/ 2334327 w 3172916"/>
              <a:gd name="connsiteY16" fmla="*/ 563305 h 563305"/>
              <a:gd name="connsiteX17" fmla="*/ 1946079 w 3172916"/>
              <a:gd name="connsiteY17" fmla="*/ 563305 h 563305"/>
              <a:gd name="connsiteX18" fmla="*/ 1226837 w 3172916"/>
              <a:gd name="connsiteY18" fmla="*/ 563305 h 563305"/>
              <a:gd name="connsiteX19" fmla="*/ 1176452 w 3172916"/>
              <a:gd name="connsiteY19" fmla="*/ 563305 h 563305"/>
              <a:gd name="connsiteX20" fmla="*/ 1036926 w 3172916"/>
              <a:gd name="connsiteY20" fmla="*/ 563305 h 563305"/>
              <a:gd name="connsiteX21" fmla="*/ 388248 w 3172916"/>
              <a:gd name="connsiteY21" fmla="*/ 563305 h 563305"/>
              <a:gd name="connsiteX22" fmla="*/ 0 w 3172916"/>
              <a:gd name="connsiteY22" fmla="*/ 563305 h 563305"/>
              <a:gd name="connsiteX23" fmla="*/ 0 w 3172916"/>
              <a:gd name="connsiteY23" fmla="*/ 361406 h 563305"/>
              <a:gd name="connsiteX24" fmla="*/ 350238 w 3172916"/>
              <a:gd name="connsiteY24" fmla="*/ 0 h 563305"/>
            </a:gdLst>
            <a:ahLst/>
            <a:cxnLst/>
            <a:rect l="l" t="t" r="r" b="b"/>
            <a:pathLst>
              <a:path w="3172916" h="563305">
                <a:moveTo>
                  <a:pt x="350238" y="0"/>
                </a:moveTo>
                <a:lnTo>
                  <a:pt x="686688" y="0"/>
                </a:lnTo>
                <a:lnTo>
                  <a:pt x="712587" y="2694"/>
                </a:lnTo>
                <a:lnTo>
                  <a:pt x="738486" y="0"/>
                </a:lnTo>
                <a:lnTo>
                  <a:pt x="1526690" y="0"/>
                </a:lnTo>
                <a:lnTo>
                  <a:pt x="1577075" y="0"/>
                </a:lnTo>
                <a:lnTo>
                  <a:pt x="1595841" y="0"/>
                </a:lnTo>
                <a:lnTo>
                  <a:pt x="1984089" y="0"/>
                </a:lnTo>
                <a:lnTo>
                  <a:pt x="2772293" y="0"/>
                </a:lnTo>
                <a:lnTo>
                  <a:pt x="2798192" y="2694"/>
                </a:lnTo>
                <a:lnTo>
                  <a:pt x="2823385" y="74"/>
                </a:lnTo>
                <a:lnTo>
                  <a:pt x="2893268" y="7343"/>
                </a:lnTo>
                <a:cubicBezTo>
                  <a:pt x="3052875" y="41044"/>
                  <a:pt x="3172916" y="186765"/>
                  <a:pt x="3172916" y="361406"/>
                </a:cubicBezTo>
                <a:lnTo>
                  <a:pt x="3172916" y="563305"/>
                </a:lnTo>
                <a:lnTo>
                  <a:pt x="3122531" y="563305"/>
                </a:lnTo>
                <a:lnTo>
                  <a:pt x="2473853" y="563305"/>
                </a:lnTo>
                <a:lnTo>
                  <a:pt x="2334327" y="563305"/>
                </a:lnTo>
                <a:lnTo>
                  <a:pt x="1946079" y="563305"/>
                </a:lnTo>
                <a:lnTo>
                  <a:pt x="1226837" y="563305"/>
                </a:lnTo>
                <a:lnTo>
                  <a:pt x="1176452" y="563305"/>
                </a:lnTo>
                <a:lnTo>
                  <a:pt x="1036926" y="563305"/>
                </a:lnTo>
                <a:lnTo>
                  <a:pt x="388248" y="563305"/>
                </a:lnTo>
                <a:lnTo>
                  <a:pt x="0" y="563305"/>
                </a:lnTo>
                <a:lnTo>
                  <a:pt x="0" y="361406"/>
                </a:lnTo>
                <a:cubicBezTo>
                  <a:pt x="0" y="161816"/>
                  <a:pt x="156788" y="0"/>
                  <a:pt x="350238" y="0"/>
                </a:cubicBezTo>
                <a:close/>
              </a:path>
            </a:pathLst>
          </a:custGeom>
          <a:solidFill>
            <a:schemeClr val="accent1"/>
          </a:solidFill>
          <a:ln w="9525" cap="flat">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9423927" y="1462405"/>
            <a:ext cx="999192" cy="999314"/>
          </a:xfrm>
          <a:custGeom>
            <a:avLst/>
            <a:gdLst>
              <a:gd name="connsiteX0" fmla="*/ 1153668 w 1153668"/>
              <a:gd name="connsiteY0" fmla="*/ 576834 h 1153668"/>
              <a:gd name="connsiteX1" fmla="*/ 576834 w 1153668"/>
              <a:gd name="connsiteY1" fmla="*/ 1153668 h 1153668"/>
              <a:gd name="connsiteX2" fmla="*/ 0 w 1153668"/>
              <a:gd name="connsiteY2" fmla="*/ 576834 h 1153668"/>
              <a:gd name="connsiteX3" fmla="*/ 576834 w 1153668"/>
              <a:gd name="connsiteY3" fmla="*/ 0 h 1153668"/>
              <a:gd name="connsiteX4" fmla="*/ 1153668 w 1153668"/>
              <a:gd name="connsiteY4" fmla="*/ 576834 h 1153668"/>
            </a:gdLst>
            <a:ahLst/>
            <a:cxnLst/>
            <a:rect l="l" t="t" r="r" b="b"/>
            <a:pathLst>
              <a:path w="1153668" h="1153668">
                <a:moveTo>
                  <a:pt x="1153668" y="576834"/>
                </a:moveTo>
                <a:cubicBezTo>
                  <a:pt x="1153668" y="895411"/>
                  <a:pt x="895411" y="1153668"/>
                  <a:pt x="576834" y="1153668"/>
                </a:cubicBezTo>
                <a:cubicBezTo>
                  <a:pt x="258257" y="1153668"/>
                  <a:pt x="0" y="895411"/>
                  <a:pt x="0" y="576834"/>
                </a:cubicBezTo>
                <a:cubicBezTo>
                  <a:pt x="0" y="258257"/>
                  <a:pt x="258257" y="0"/>
                  <a:pt x="576834" y="0"/>
                </a:cubicBezTo>
                <a:cubicBezTo>
                  <a:pt x="895411" y="0"/>
                  <a:pt x="1153668" y="258257"/>
                  <a:pt x="1153668" y="576834"/>
                </a:cubicBezTo>
                <a:close/>
              </a:path>
            </a:pathLst>
          </a:custGeom>
          <a:solidFill>
            <a:srgbClr val="FFFFFF">
              <a:alpha val="100000"/>
            </a:srgbClr>
          </a:solidFill>
          <a:ln w="9525"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9520526" y="1559114"/>
            <a:ext cx="805995" cy="805896"/>
          </a:xfrm>
          <a:custGeom>
            <a:avLst/>
            <a:gdLst>
              <a:gd name="connsiteX0" fmla="*/ 930558 w 930558"/>
              <a:gd name="connsiteY0" fmla="*/ 465279 h 930558"/>
              <a:gd name="connsiteX1" fmla="*/ 465279 w 930558"/>
              <a:gd name="connsiteY1" fmla="*/ 930558 h 930558"/>
              <a:gd name="connsiteX2" fmla="*/ 0 w 930558"/>
              <a:gd name="connsiteY2" fmla="*/ 465279 h 930558"/>
              <a:gd name="connsiteX3" fmla="*/ 465279 w 930558"/>
              <a:gd name="connsiteY3" fmla="*/ 0 h 930558"/>
              <a:gd name="connsiteX4" fmla="*/ 930558 w 930558"/>
              <a:gd name="connsiteY4" fmla="*/ 465279 h 930558"/>
            </a:gdLst>
            <a:ahLst/>
            <a:cxnLst/>
            <a:rect l="l" t="t" r="r" b="b"/>
            <a:pathLst>
              <a:path w="930558" h="930558">
                <a:moveTo>
                  <a:pt x="930558" y="465279"/>
                </a:moveTo>
                <a:cubicBezTo>
                  <a:pt x="930558" y="722246"/>
                  <a:pt x="722246" y="930558"/>
                  <a:pt x="465279" y="930558"/>
                </a:cubicBezTo>
                <a:cubicBezTo>
                  <a:pt x="208313" y="930558"/>
                  <a:pt x="0" y="722246"/>
                  <a:pt x="0" y="465279"/>
                </a:cubicBezTo>
                <a:cubicBezTo>
                  <a:pt x="0" y="208313"/>
                  <a:pt x="208313" y="0"/>
                  <a:pt x="465279" y="0"/>
                </a:cubicBezTo>
                <a:cubicBezTo>
                  <a:pt x="722246" y="0"/>
                  <a:pt x="930558" y="208313"/>
                  <a:pt x="930558" y="465279"/>
                </a:cubicBezTo>
                <a:close/>
              </a:path>
            </a:pathLst>
          </a:custGeom>
          <a:solidFill>
            <a:schemeClr val="accent1"/>
          </a:solidFill>
          <a:ln w="9525" cap="flat">
            <a:noFill/>
            <a:miter/>
          </a:ln>
        </p:spPr>
        <p:txBody>
          <a:bodyPr vert="horz" wrap="square" lIns="91440" tIns="45720" rIns="91440" bIns="45720" rtlCol="0" anchor="ctr"/>
          <a:lstStyle/>
          <a:p>
            <a:pPr algn="l"/>
            <a:endParaRPr kumimoji="1" lang="zh-CN" altLang="en-US"/>
          </a:p>
        </p:txBody>
      </p:sp>
      <p:sp>
        <p:nvSpPr>
          <p:cNvPr id="23" name="标题 1"/>
          <p:cNvSpPr txBox="1"/>
          <p:nvPr/>
        </p:nvSpPr>
        <p:spPr>
          <a:xfrm>
            <a:off x="8550915" y="2491827"/>
            <a:ext cx="2745216" cy="708648"/>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Research and Data Analytics</a:t>
            </a:r>
            <a:endParaRPr kumimoji="1" lang="zh-CN" altLang="en-US"/>
          </a:p>
        </p:txBody>
      </p:sp>
      <p:sp>
        <p:nvSpPr>
          <p:cNvPr id="24" name="标题 1"/>
          <p:cNvSpPr txBox="1"/>
          <p:nvPr/>
        </p:nvSpPr>
        <p:spPr>
          <a:xfrm>
            <a:off x="8550915" y="3224010"/>
            <a:ext cx="2745216" cy="2107660"/>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LLMs assist in processing vast amounts of data, extracting insights and generating summaries, thus significantly accelerating the research and analysis workflow.</a:t>
            </a:r>
            <a:endParaRPr kumimoji="1" lang="zh-CN" altLang="en-US"/>
          </a:p>
        </p:txBody>
      </p:sp>
      <p:sp>
        <p:nvSpPr>
          <p:cNvPr id="25" name="标题 1"/>
          <p:cNvSpPr txBox="1"/>
          <p:nvPr/>
        </p:nvSpPr>
        <p:spPr>
          <a:xfrm>
            <a:off x="9671840" y="1718499"/>
            <a:ext cx="503367" cy="487127"/>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cap="sq">
            <a:noFill/>
          </a:ln>
        </p:spPr>
        <p:txBody>
          <a:bodyPr vert="horz" wrap="square" lIns="91440" tIns="45720" rIns="91440" bIns="45720" rtlCol="0" anchor="t"/>
          <a:lstStyle/>
          <a:p>
            <a:pPr algn="l"/>
            <a:endParaRPr kumimoji="1" lang="zh-CN" altLang="en-US"/>
          </a:p>
        </p:txBody>
      </p:sp>
      <p:sp>
        <p:nvSpPr>
          <p:cNvPr id="26"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Real-World Use Cases</a:t>
            </a:r>
            <a:endParaRPr kumimoji="1" lang="zh-CN" altLang="en-US"/>
          </a:p>
        </p:txBody>
      </p:sp>
      <p:sp>
        <p:nvSpPr>
          <p:cNvPr id="28"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a:ln w="12700">
                  <a:noFill/>
                </a:ln>
                <a:solidFill>
                  <a:srgbClr val="262626">
                    <a:alpha val="100000"/>
                  </a:srgbClr>
                </a:solidFill>
                <a:latin typeface="poppins-bold"/>
                <a:ea typeface="poppins-bold"/>
                <a:cs typeface="poppins-bold"/>
              </a:rPr>
              <a:t>Ethical and Practical Considerations</a:t>
            </a:r>
            <a:endParaRPr kumimoji="1" lang="zh-CN" altLang="en-US"/>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dirty="0">
                <a:ln w="12700">
                  <a:noFill/>
                </a:ln>
                <a:solidFill>
                  <a:srgbClr val="AD1D23">
                    <a:alpha val="100000"/>
                  </a:srgbClr>
                </a:solidFill>
                <a:latin typeface="Fira Sans Black"/>
                <a:ea typeface="Fira Sans Black"/>
                <a:cs typeface="Fira Sans Black"/>
              </a:rPr>
              <a:t> 06</a:t>
            </a:r>
            <a:endParaRPr kumimoji="1" lang="zh-CN" altLang="en-US" dirty="0"/>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2864569" y="1518773"/>
            <a:ext cx="7997315" cy="1380888"/>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3154068" y="2105024"/>
            <a:ext cx="7277494" cy="771963"/>
          </a:xfrm>
          <a:prstGeom prst="rect">
            <a:avLst/>
          </a:prstGeom>
          <a:noFill/>
          <a:ln cap="sq">
            <a:noFill/>
          </a:ln>
        </p:spPr>
        <p:txBody>
          <a:bodyPr vert="horz" wrap="square" lIns="0" tIns="0" rIns="0" bIns="0" rtlCol="0" anchor="t"/>
          <a:lstStyle/>
          <a:p>
            <a:pPr algn="l"/>
            <a:r>
              <a:rPr kumimoji="1" lang="en-US" altLang="zh-CN" sz="1031">
                <a:ln w="12700">
                  <a:noFill/>
                </a:ln>
                <a:solidFill>
                  <a:srgbClr val="262626">
                    <a:alpha val="100000"/>
                  </a:srgbClr>
                </a:solidFill>
                <a:latin typeface="Poppins"/>
                <a:ea typeface="Poppins"/>
                <a:cs typeface="Poppins"/>
              </a:rPr>
              <a:t>Bias in data can lead to unfair outcomes in decision- making processes, reinforcing stereotypes and discrimination. It is crucial to identify and mitigate these biases to ensure fairness.</a:t>
            </a:r>
            <a:endParaRPr kumimoji="1" lang="zh-CN" altLang="en-US"/>
          </a:p>
        </p:txBody>
      </p:sp>
      <p:sp>
        <p:nvSpPr>
          <p:cNvPr id="4" name="标题 1"/>
          <p:cNvSpPr txBox="1"/>
          <p:nvPr/>
        </p:nvSpPr>
        <p:spPr>
          <a:xfrm>
            <a:off x="3154067" y="1692627"/>
            <a:ext cx="7277494" cy="412397"/>
          </a:xfrm>
          <a:prstGeom prst="rect">
            <a:avLst/>
          </a:prstGeom>
          <a:noFill/>
          <a:ln cap="sq">
            <a:noFill/>
          </a:ln>
        </p:spPr>
        <p:txBody>
          <a:bodyPr vert="horz" wrap="square" lIns="0" tIns="0" rIns="0" bIns="0" rtlCol="0" anchor="b"/>
          <a:lstStyle/>
          <a:p>
            <a:pPr algn="l"/>
            <a:r>
              <a:rPr kumimoji="1" lang="en-US" altLang="zh-CN" sz="1600">
                <a:ln w="12700">
                  <a:noFill/>
                </a:ln>
                <a:solidFill>
                  <a:srgbClr val="044475">
                    <a:alpha val="100000"/>
                  </a:srgbClr>
                </a:solidFill>
                <a:latin typeface="poppins-bold"/>
                <a:ea typeface="poppins-bold"/>
                <a:cs typeface="poppins-bold"/>
              </a:rPr>
              <a:t>Bias and Fairness</a:t>
            </a:r>
            <a:endParaRPr kumimoji="1" lang="zh-CN" altLang="en-US"/>
          </a:p>
        </p:txBody>
      </p:sp>
      <p:pic>
        <p:nvPicPr>
          <p:cNvPr id="5" name="Picture 4"/>
          <p:cNvPicPr>
            <a:picLocks noChangeAspect="1"/>
          </p:cNvPicPr>
          <p:nvPr/>
        </p:nvPicPr>
        <p:blipFill>
          <a:blip r:embed="rId2">
            <a:alphaModFix/>
          </a:blip>
          <a:srcRect l="26836" t="3821" r="14209" b="3713"/>
          <a:stretch>
            <a:fillRect/>
          </a:stretch>
        </p:blipFill>
        <p:spPr>
          <a:xfrm>
            <a:off x="1127367" y="1229054"/>
            <a:ext cx="1872753" cy="1960327"/>
          </a:xfrm>
          <a:custGeom>
            <a:avLst/>
            <a:gdLst/>
            <a:ahLst/>
            <a:cxnLst/>
            <a:rect l="l" t="t" r="r" b="b"/>
            <a:pathLst>
              <a:path w="1872753" h="1960327">
                <a:moveTo>
                  <a:pt x="0" y="0"/>
                </a:moveTo>
                <a:lnTo>
                  <a:pt x="1872753" y="0"/>
                </a:lnTo>
                <a:lnTo>
                  <a:pt x="1872753" y="1960327"/>
                </a:lnTo>
                <a:lnTo>
                  <a:pt x="0" y="1960327"/>
                </a:lnTo>
                <a:close/>
              </a:path>
            </a:pathLst>
          </a:custGeom>
          <a:noFill/>
          <a:ln>
            <a:noFill/>
          </a:ln>
        </p:spPr>
      </p:pic>
      <p:sp>
        <p:nvSpPr>
          <p:cNvPr id="6" name="标题 1"/>
          <p:cNvSpPr txBox="1"/>
          <p:nvPr/>
        </p:nvSpPr>
        <p:spPr>
          <a:xfrm>
            <a:off x="10585510" y="2588023"/>
            <a:ext cx="466423" cy="450927"/>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10688700" y="2693207"/>
            <a:ext cx="260044" cy="240559"/>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a:off x="2864569" y="3924235"/>
            <a:ext cx="7997315" cy="1380888"/>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3154068" y="4510486"/>
            <a:ext cx="7277494" cy="771963"/>
          </a:xfrm>
          <a:prstGeom prst="rect">
            <a:avLst/>
          </a:prstGeom>
          <a:noFill/>
          <a:ln cap="sq">
            <a:noFill/>
          </a:ln>
        </p:spPr>
        <p:txBody>
          <a:bodyPr vert="horz" wrap="square" lIns="0" tIns="0" rIns="0" bIns="0" rtlCol="0" anchor="t"/>
          <a:lstStyle/>
          <a:p>
            <a:pPr algn="l"/>
            <a:r>
              <a:rPr kumimoji="1" lang="en-US" altLang="zh-CN" sz="1031">
                <a:ln w="12700">
                  <a:noFill/>
                </a:ln>
                <a:solidFill>
                  <a:srgbClr val="262626">
                    <a:alpha val="100000"/>
                  </a:srgbClr>
                </a:solidFill>
                <a:latin typeface="Poppins"/>
                <a:ea typeface="Poppins"/>
                <a:cs typeface="Poppins"/>
              </a:rPr>
              <a:t>With the increasing reliance on data, privacy concerns have become paramount. Organizations must adhere to regulations while implementing robust measures to protect individuals' personal information.</a:t>
            </a:r>
            <a:endParaRPr kumimoji="1" lang="zh-CN" altLang="en-US"/>
          </a:p>
        </p:txBody>
      </p:sp>
      <p:sp>
        <p:nvSpPr>
          <p:cNvPr id="10" name="标题 1"/>
          <p:cNvSpPr txBox="1"/>
          <p:nvPr/>
        </p:nvSpPr>
        <p:spPr>
          <a:xfrm>
            <a:off x="3154067" y="4098089"/>
            <a:ext cx="7277494" cy="412397"/>
          </a:xfrm>
          <a:prstGeom prst="rect">
            <a:avLst/>
          </a:prstGeom>
          <a:noFill/>
          <a:ln cap="sq">
            <a:noFill/>
          </a:ln>
        </p:spPr>
        <p:txBody>
          <a:bodyPr vert="horz" wrap="square" lIns="0" tIns="0" rIns="0" bIns="0" rtlCol="0" anchor="b"/>
          <a:lstStyle/>
          <a:p>
            <a:pPr algn="l"/>
            <a:r>
              <a:rPr kumimoji="1" lang="en-US" altLang="zh-CN" sz="1600">
                <a:ln w="12700">
                  <a:noFill/>
                </a:ln>
                <a:solidFill>
                  <a:srgbClr val="044475">
                    <a:alpha val="100000"/>
                  </a:srgbClr>
                </a:solidFill>
                <a:latin typeface="poppins-bold"/>
                <a:ea typeface="poppins-bold"/>
                <a:cs typeface="poppins-bold"/>
              </a:rPr>
              <a:t>Privacy Concerns</a:t>
            </a:r>
            <a:endParaRPr kumimoji="1" lang="zh-CN" altLang="en-US"/>
          </a:p>
        </p:txBody>
      </p:sp>
      <p:pic>
        <p:nvPicPr>
          <p:cNvPr id="11" name="Picture 10"/>
          <p:cNvPicPr>
            <a:picLocks noChangeAspect="1"/>
          </p:cNvPicPr>
          <p:nvPr/>
        </p:nvPicPr>
        <p:blipFill>
          <a:blip r:embed="rId3">
            <a:alphaModFix/>
          </a:blip>
          <a:srcRect l="26836" t="3821" r="14209" b="3713"/>
          <a:stretch>
            <a:fillRect/>
          </a:stretch>
        </p:blipFill>
        <p:spPr>
          <a:xfrm>
            <a:off x="1127367" y="3634516"/>
            <a:ext cx="1872753" cy="1960327"/>
          </a:xfrm>
          <a:custGeom>
            <a:avLst/>
            <a:gdLst/>
            <a:ahLst/>
            <a:cxnLst/>
            <a:rect l="l" t="t" r="r" b="b"/>
            <a:pathLst>
              <a:path w="1872753" h="1960327">
                <a:moveTo>
                  <a:pt x="0" y="0"/>
                </a:moveTo>
                <a:lnTo>
                  <a:pt x="1872753" y="0"/>
                </a:lnTo>
                <a:lnTo>
                  <a:pt x="1872753" y="1960327"/>
                </a:lnTo>
                <a:lnTo>
                  <a:pt x="0" y="1960327"/>
                </a:lnTo>
                <a:close/>
              </a:path>
            </a:pathLst>
          </a:custGeom>
          <a:noFill/>
          <a:ln>
            <a:noFill/>
          </a:ln>
        </p:spPr>
      </p:pic>
      <p:sp>
        <p:nvSpPr>
          <p:cNvPr id="12" name="标题 1"/>
          <p:cNvSpPr txBox="1"/>
          <p:nvPr/>
        </p:nvSpPr>
        <p:spPr>
          <a:xfrm>
            <a:off x="10585510" y="4993485"/>
            <a:ext cx="466423" cy="450927"/>
          </a:xfrm>
          <a:prstGeom prst="rect">
            <a:avLst/>
          </a:prstGeom>
          <a:solidFill>
            <a:schemeClr val="accent1">
              <a:lumMod val="60000"/>
              <a:lumOff val="40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0688700" y="5098669"/>
            <a:ext cx="260044" cy="240559"/>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Ethical Challenges</a:t>
            </a:r>
            <a:endParaRPr kumimoji="1" lang="zh-CN" altLang="en-US"/>
          </a:p>
        </p:txBody>
      </p:sp>
      <p:sp>
        <p:nvSpPr>
          <p:cNvPr id="16"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 name="标题 1"/>
          <p:cNvCxnSpPr/>
          <p:nvPr/>
        </p:nvCxnSpPr>
        <p:spPr>
          <a:xfrm>
            <a:off x="3394749" y="2444527"/>
            <a:ext cx="5400000" cy="0"/>
          </a:xfrm>
          <a:prstGeom prst="line">
            <a:avLst/>
          </a:prstGeom>
          <a:noFill/>
          <a:ln w="12700" cap="sq">
            <a:solidFill>
              <a:schemeClr val="accent1"/>
            </a:solidFill>
            <a:miter/>
          </a:ln>
        </p:spPr>
      </p:cxnSp>
      <p:sp>
        <p:nvSpPr>
          <p:cNvPr id="3" name="标题 1"/>
          <p:cNvSpPr txBox="1"/>
          <p:nvPr/>
        </p:nvSpPr>
        <p:spPr>
          <a:xfrm>
            <a:off x="3330551" y="2389493"/>
            <a:ext cx="108000" cy="108000"/>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740747" y="2389493"/>
            <a:ext cx="108000" cy="108000"/>
          </a:xfrm>
          <a:prstGeom prst="ellipse">
            <a:avLst/>
          </a:prstGeom>
          <a:solidFill>
            <a:schemeClr val="bg1"/>
          </a:solidFill>
          <a:ln w="25400" cap="sq">
            <a:solidFill>
              <a:schemeClr val="accent1"/>
            </a:solid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026501" y="2648324"/>
            <a:ext cx="4716102" cy="720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Computation and Cost</a:t>
            </a:r>
            <a:endParaRPr kumimoji="1" lang="zh-CN" altLang="en-US"/>
          </a:p>
        </p:txBody>
      </p:sp>
      <p:sp>
        <p:nvSpPr>
          <p:cNvPr id="6" name="标题 1"/>
          <p:cNvSpPr txBox="1"/>
          <p:nvPr/>
        </p:nvSpPr>
        <p:spPr>
          <a:xfrm>
            <a:off x="1026501" y="3377030"/>
            <a:ext cx="4716102" cy="1497877"/>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The computational resources required for advanced algorithms can be costly, limiting accessibility for smaller organizations. Efficiency in resource allocation is essential for practical implementation.</a:t>
            </a:r>
            <a:endParaRPr kumimoji="1" lang="zh-CN" altLang="en-US"/>
          </a:p>
        </p:txBody>
      </p:sp>
      <p:sp>
        <p:nvSpPr>
          <p:cNvPr id="7" name="标题 1"/>
          <p:cNvSpPr txBox="1"/>
          <p:nvPr/>
        </p:nvSpPr>
        <p:spPr>
          <a:xfrm>
            <a:off x="6436697" y="2648324"/>
            <a:ext cx="4716102" cy="720000"/>
          </a:xfrm>
          <a:prstGeom prst="rect">
            <a:avLst/>
          </a:prstGeom>
          <a:noFill/>
          <a:ln w="12700" cap="sq">
            <a:noFill/>
            <a:miter/>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Interpretability</a:t>
            </a:r>
            <a:endParaRPr kumimoji="1" lang="zh-CN" altLang="en-US"/>
          </a:p>
        </p:txBody>
      </p:sp>
      <p:sp>
        <p:nvSpPr>
          <p:cNvPr id="8" name="标题 1"/>
          <p:cNvSpPr txBox="1"/>
          <p:nvPr/>
        </p:nvSpPr>
        <p:spPr>
          <a:xfrm>
            <a:off x="6436697" y="3377030"/>
            <a:ext cx="4716102" cy="1497877"/>
          </a:xfrm>
          <a:prstGeom prst="rect">
            <a:avLst/>
          </a:prstGeom>
          <a:noFill/>
          <a:ln>
            <a:noFill/>
          </a:ln>
        </p:spPr>
        <p:txBody>
          <a:bodyPr vert="horz" wrap="square" lIns="0" tIns="0" rIns="0" bIns="0" rtlCol="0" anchor="t"/>
          <a:lstStyle/>
          <a:p>
            <a:pPr algn="ctr"/>
            <a:r>
              <a:rPr kumimoji="1" lang="en-US" altLang="zh-CN" sz="1400">
                <a:ln w="12700">
                  <a:noFill/>
                </a:ln>
                <a:solidFill>
                  <a:srgbClr val="262626">
                    <a:alpha val="100000"/>
                  </a:srgbClr>
                </a:solidFill>
                <a:latin typeface="Poppins"/>
                <a:ea typeface="Poppins"/>
                <a:cs typeface="Poppins"/>
              </a:rPr>
              <a:t>Many complex models function as black boxes, making their predictions difficult to understand. Enhancing interpretability is crucial for gaining trust and facilitating user engagement with the technology.</a:t>
            </a:r>
            <a:endParaRPr kumimoji="1" lang="zh-CN" altLang="en-US"/>
          </a:p>
        </p:txBody>
      </p:sp>
      <p:sp>
        <p:nvSpPr>
          <p:cNvPr id="9"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Practical Limitations</a:t>
            </a:r>
            <a:endParaRPr kumimoji="1" lang="zh-CN" altLang="en-US"/>
          </a:p>
        </p:txBody>
      </p:sp>
      <p:sp>
        <p:nvSpPr>
          <p:cNvPr id="11"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2"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4" name="TextBox 13">
            <a:extLst>
              <a:ext uri="{FF2B5EF4-FFF2-40B4-BE49-F238E27FC236}">
                <a16:creationId xmlns:a16="http://schemas.microsoft.com/office/drawing/2014/main" id="{CAE92E0F-8B18-5000-9BE7-3BDA1C8C108C}"/>
              </a:ext>
            </a:extLst>
          </p:cNvPr>
          <p:cNvSpPr txBox="1"/>
          <p:nvPr/>
        </p:nvSpPr>
        <p:spPr>
          <a:xfrm>
            <a:off x="1037387" y="5600975"/>
            <a:ext cx="10207556" cy="610873"/>
          </a:xfrm>
          <a:prstGeom prst="rect">
            <a:avLst/>
          </a:prstGeom>
          <a:noFill/>
        </p:spPr>
        <p:txBody>
          <a:bodyPr wrap="square">
            <a:spAutoFit/>
          </a:bodyPr>
          <a:lstStyle/>
          <a:p>
            <a:pPr>
              <a:lnSpc>
                <a:spcPct val="107000"/>
              </a:lnSpc>
              <a:spcAft>
                <a:spcPts val="800"/>
              </a:spcAft>
            </a:pPr>
            <a:r>
              <a:rPr lang="en-IN" sz="1600" i="1" kern="100" dirty="0">
                <a:effectLst/>
                <a:latin typeface="Poppins" panose="00000500000000000000" pitchFamily="2" charset="0"/>
                <a:ea typeface="Calibri" panose="020F0502020204030204" pitchFamily="34" charset="0"/>
                <a:cs typeface="Poppins" panose="00000500000000000000" pitchFamily="2" charset="0"/>
              </a:rPr>
              <a:t>⚠️ </a:t>
            </a:r>
            <a:r>
              <a:rPr lang="en-IN" sz="1600" b="1" i="1" kern="100" dirty="0">
                <a:effectLst/>
                <a:latin typeface="Poppins" panose="00000500000000000000" pitchFamily="2" charset="0"/>
                <a:ea typeface="Calibri" panose="020F0502020204030204" pitchFamily="34" charset="0"/>
                <a:cs typeface="Poppins" panose="00000500000000000000" pitchFamily="2" charset="0"/>
              </a:rPr>
              <a:t>Limitations</a:t>
            </a:r>
            <a:r>
              <a:rPr lang="en-IN" sz="1600" i="1" kern="100" dirty="0">
                <a:effectLst/>
                <a:latin typeface="Poppins" panose="00000500000000000000" pitchFamily="2" charset="0"/>
                <a:ea typeface="Calibri" panose="020F0502020204030204" pitchFamily="34" charset="0"/>
                <a:cs typeface="Poppins" panose="00000500000000000000" pitchFamily="2" charset="0"/>
              </a:rPr>
              <a:t>: Since GPT models generate text in a sequential manner, they sometimes produce </a:t>
            </a:r>
            <a:r>
              <a:rPr lang="en-IN" sz="1600" b="1" i="1" kern="100" dirty="0">
                <a:effectLst/>
                <a:latin typeface="Poppins" panose="00000500000000000000" pitchFamily="2" charset="0"/>
                <a:ea typeface="Calibri" panose="020F0502020204030204" pitchFamily="34" charset="0"/>
                <a:cs typeface="Poppins" panose="00000500000000000000" pitchFamily="2" charset="0"/>
              </a:rPr>
              <a:t>coherent but factually incorrect</a:t>
            </a:r>
            <a:r>
              <a:rPr lang="en-IN" sz="1600" i="1" kern="100" dirty="0">
                <a:effectLst/>
                <a:latin typeface="Poppins" panose="00000500000000000000" pitchFamily="2" charset="0"/>
                <a:ea typeface="Calibri" panose="020F0502020204030204" pitchFamily="34" charset="0"/>
                <a:cs typeface="Poppins" panose="00000500000000000000" pitchFamily="2" charset="0"/>
              </a:rPr>
              <a:t> information, known as hallucinations.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227128" y="1142070"/>
            <a:ext cx="4838700" cy="635000"/>
          </a:xfrm>
          <a:prstGeom prst="rect">
            <a:avLst/>
          </a:prstGeom>
          <a:noFill/>
          <a:ln w="12700" cap="sq">
            <a:noFill/>
            <a:miter/>
          </a:ln>
        </p:spPr>
        <p:txBody>
          <a:bodyPr vert="horz" wrap="square" lIns="0" tIns="0" rIns="0" bIns="0" rtlCol="0" anchor="ctr">
            <a:spAutoFit/>
          </a:bodyPr>
          <a:lstStyle/>
          <a:p>
            <a:pPr algn="l"/>
            <a:r>
              <a:rPr kumimoji="1" lang="en-US" altLang="zh-CN" sz="5000">
                <a:ln w="12700">
                  <a:noFill/>
                </a:ln>
                <a:solidFill>
                  <a:srgbClr val="044475">
                    <a:alpha val="100000"/>
                  </a:srgbClr>
                </a:solidFill>
                <a:latin typeface="poppins-bold"/>
                <a:ea typeface="poppins-bold"/>
                <a:cs typeface="poppins-bold"/>
              </a:rPr>
              <a:t>C</a:t>
            </a:r>
            <a:r>
              <a:rPr kumimoji="1" lang="en-US" altLang="zh-CN" sz="5000">
                <a:ln w="12700">
                  <a:noFill/>
                </a:ln>
                <a:solidFill>
                  <a:srgbClr val="000000">
                    <a:alpha val="100000"/>
                  </a:srgbClr>
                </a:solidFill>
                <a:latin typeface="poppins-bold"/>
                <a:ea typeface="poppins-bold"/>
                <a:cs typeface="poppins-bold"/>
              </a:rPr>
              <a:t>ONTENTS</a:t>
            </a:r>
            <a:endParaRPr kumimoji="1" lang="zh-CN" altLang="en-US"/>
          </a:p>
        </p:txBody>
      </p:sp>
      <p:cxnSp>
        <p:nvCxnSpPr>
          <p:cNvPr id="3" name="标题 1"/>
          <p:cNvCxnSpPr/>
          <p:nvPr/>
        </p:nvCxnSpPr>
        <p:spPr>
          <a:xfrm>
            <a:off x="681038" y="1872320"/>
            <a:ext cx="10817225" cy="0"/>
          </a:xfrm>
          <a:prstGeom prst="line">
            <a:avLst/>
          </a:prstGeom>
          <a:noFill/>
          <a:ln w="12700" cap="sq">
            <a:solidFill>
              <a:srgbClr val="7F7F7F">
                <a:alpha val="100000"/>
              </a:srgbClr>
            </a:solidFill>
            <a:miter/>
          </a:ln>
        </p:spPr>
      </p:cxnSp>
      <p:sp>
        <p:nvSpPr>
          <p:cNvPr id="4" name="标题 1"/>
          <p:cNvSpPr txBox="1"/>
          <p:nvPr/>
        </p:nvSpPr>
        <p:spPr>
          <a:xfrm>
            <a:off x="7034363" y="2717310"/>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Architecture of LLMs</a:t>
            </a:r>
            <a:endParaRPr kumimoji="1" lang="zh-CN" altLang="en-US" dirty="0"/>
          </a:p>
        </p:txBody>
      </p:sp>
      <p:sp>
        <p:nvSpPr>
          <p:cNvPr id="5" name="标题 1"/>
          <p:cNvSpPr txBox="1"/>
          <p:nvPr/>
        </p:nvSpPr>
        <p:spPr>
          <a:xfrm>
            <a:off x="6627458" y="2690365"/>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a:ln w="12700">
                  <a:noFill/>
                </a:ln>
                <a:solidFill>
                  <a:srgbClr val="044475">
                    <a:alpha val="100000"/>
                  </a:srgbClr>
                </a:solidFill>
                <a:latin typeface="poppins-bold"/>
                <a:ea typeface="poppins-bold"/>
                <a:cs typeface="poppins-bold"/>
              </a:rPr>
              <a:t>2.</a:t>
            </a:r>
            <a:endParaRPr kumimoji="1" lang="zh-CN" altLang="en-US"/>
          </a:p>
        </p:txBody>
      </p:sp>
      <p:sp>
        <p:nvSpPr>
          <p:cNvPr id="6" name="标题 1"/>
          <p:cNvSpPr txBox="1"/>
          <p:nvPr/>
        </p:nvSpPr>
        <p:spPr>
          <a:xfrm>
            <a:off x="1252528" y="2690365"/>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a:ln w="12700">
                  <a:noFill/>
                </a:ln>
                <a:solidFill>
                  <a:srgbClr val="044475">
                    <a:alpha val="100000"/>
                  </a:srgbClr>
                </a:solidFill>
                <a:latin typeface="poppins-bold"/>
                <a:ea typeface="poppins-bold"/>
                <a:cs typeface="poppins-bold"/>
              </a:rPr>
              <a:t>1.</a:t>
            </a:r>
            <a:endParaRPr kumimoji="1" lang="zh-CN" altLang="en-US"/>
          </a:p>
        </p:txBody>
      </p:sp>
      <p:sp>
        <p:nvSpPr>
          <p:cNvPr id="7" name="标题 1"/>
          <p:cNvSpPr txBox="1"/>
          <p:nvPr/>
        </p:nvSpPr>
        <p:spPr>
          <a:xfrm>
            <a:off x="1648203" y="2717310"/>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Understanding Large Language Models</a:t>
            </a:r>
            <a:endParaRPr kumimoji="1" lang="zh-CN" altLang="en-US" dirty="0"/>
          </a:p>
        </p:txBody>
      </p:sp>
      <p:sp>
        <p:nvSpPr>
          <p:cNvPr id="8" name="标题 1"/>
          <p:cNvSpPr txBox="1"/>
          <p:nvPr/>
        </p:nvSpPr>
        <p:spPr>
          <a:xfrm>
            <a:off x="7034363" y="3813081"/>
            <a:ext cx="4248000" cy="900000"/>
          </a:xfrm>
          <a:prstGeom prst="rect">
            <a:avLst/>
          </a:prstGeom>
          <a:noFill/>
          <a:ln>
            <a:noFill/>
          </a:ln>
        </p:spPr>
        <p:txBody>
          <a:bodyPr vert="horz" wrap="square" lIns="0" tIns="0" rIns="0" bIns="0" rtlCol="0" anchor="t"/>
          <a:lstStyle/>
          <a:p>
            <a:pPr algn="l"/>
            <a:r>
              <a:rPr kumimoji="1" lang="en-US" altLang="zh-CN" sz="1600" dirty="0" err="1">
                <a:ln w="12700">
                  <a:noFill/>
                </a:ln>
                <a:solidFill>
                  <a:srgbClr val="262626">
                    <a:alpha val="100000"/>
                  </a:srgbClr>
                </a:solidFill>
                <a:latin typeface="Poppins"/>
                <a:ea typeface="Poppins"/>
                <a:cs typeface="Poppins"/>
              </a:rPr>
              <a:t>LangChain</a:t>
            </a:r>
            <a:r>
              <a:rPr kumimoji="1" lang="en-US" altLang="zh-CN" sz="1600" dirty="0">
                <a:ln w="12700">
                  <a:noFill/>
                </a:ln>
                <a:solidFill>
                  <a:srgbClr val="262626">
                    <a:alpha val="100000"/>
                  </a:srgbClr>
                </a:solidFill>
                <a:latin typeface="Poppins"/>
                <a:ea typeface="Poppins"/>
                <a:cs typeface="Poppins"/>
              </a:rPr>
              <a:t> and RAG in LLMs</a:t>
            </a:r>
            <a:endParaRPr kumimoji="1" lang="zh-CN" altLang="en-US" dirty="0"/>
          </a:p>
        </p:txBody>
      </p:sp>
      <p:sp>
        <p:nvSpPr>
          <p:cNvPr id="9" name="标题 1"/>
          <p:cNvSpPr txBox="1"/>
          <p:nvPr/>
        </p:nvSpPr>
        <p:spPr>
          <a:xfrm>
            <a:off x="1648203" y="3813081"/>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LLM Fine-tuning</a:t>
            </a:r>
            <a:endParaRPr kumimoji="1" lang="zh-CN" altLang="en-US" dirty="0"/>
          </a:p>
        </p:txBody>
      </p:sp>
      <p:sp>
        <p:nvSpPr>
          <p:cNvPr id="10" name="标题 1"/>
          <p:cNvSpPr txBox="1"/>
          <p:nvPr/>
        </p:nvSpPr>
        <p:spPr>
          <a:xfrm>
            <a:off x="1252528" y="3772787"/>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a:ln w="12700">
                  <a:noFill/>
                </a:ln>
                <a:solidFill>
                  <a:srgbClr val="044475">
                    <a:alpha val="100000"/>
                  </a:srgbClr>
                </a:solidFill>
                <a:latin typeface="poppins-bold"/>
                <a:ea typeface="poppins-bold"/>
                <a:cs typeface="poppins-bold"/>
              </a:rPr>
              <a:t>3.</a:t>
            </a:r>
            <a:endParaRPr kumimoji="1" lang="zh-CN" altLang="en-US"/>
          </a:p>
        </p:txBody>
      </p:sp>
      <p:sp>
        <p:nvSpPr>
          <p:cNvPr id="11" name="标题 1"/>
          <p:cNvSpPr txBox="1"/>
          <p:nvPr/>
        </p:nvSpPr>
        <p:spPr>
          <a:xfrm>
            <a:off x="6627458" y="3772787"/>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dirty="0">
                <a:ln w="12700">
                  <a:noFill/>
                </a:ln>
                <a:solidFill>
                  <a:srgbClr val="044475">
                    <a:alpha val="100000"/>
                  </a:srgbClr>
                </a:solidFill>
                <a:latin typeface="poppins-bold"/>
                <a:ea typeface="poppins-bold"/>
                <a:cs typeface="poppins-bold"/>
              </a:rPr>
              <a:t>4.</a:t>
            </a:r>
            <a:endParaRPr kumimoji="1" lang="zh-CN" altLang="en-US" dirty="0"/>
          </a:p>
        </p:txBody>
      </p:sp>
      <p:sp>
        <p:nvSpPr>
          <p:cNvPr id="12" name="标题 1"/>
          <p:cNvSpPr txBox="1"/>
          <p:nvPr/>
        </p:nvSpPr>
        <p:spPr>
          <a:xfrm>
            <a:off x="1648203" y="4908852"/>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Applications of LLMs</a:t>
            </a:r>
            <a:endParaRPr kumimoji="1" lang="zh-CN" altLang="en-US" sz="1600" dirty="0"/>
          </a:p>
        </p:txBody>
      </p:sp>
      <p:sp>
        <p:nvSpPr>
          <p:cNvPr id="13" name="标题 1"/>
          <p:cNvSpPr txBox="1"/>
          <p:nvPr/>
        </p:nvSpPr>
        <p:spPr>
          <a:xfrm>
            <a:off x="1252528" y="4868558"/>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a:ln w="12700">
                  <a:noFill/>
                </a:ln>
                <a:solidFill>
                  <a:srgbClr val="044475">
                    <a:alpha val="100000"/>
                  </a:srgbClr>
                </a:solidFill>
                <a:latin typeface="poppins-bold"/>
                <a:ea typeface="poppins-bold"/>
                <a:cs typeface="poppins-bold"/>
              </a:rPr>
              <a:t>5.</a:t>
            </a:r>
            <a:endParaRPr kumimoji="1" lang="zh-CN" altLang="en-US"/>
          </a:p>
        </p:txBody>
      </p:sp>
      <p:sp>
        <p:nvSpPr>
          <p:cNvPr id="14" name="标题 1"/>
          <p:cNvSpPr txBox="1"/>
          <p:nvPr/>
        </p:nvSpPr>
        <p:spPr>
          <a:xfrm>
            <a:off x="7034363" y="4908852"/>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Ethical and Practical Considerations</a:t>
            </a:r>
            <a:endParaRPr kumimoji="1" lang="zh-CN" altLang="en-US" sz="1600" dirty="0"/>
          </a:p>
        </p:txBody>
      </p:sp>
      <p:sp>
        <p:nvSpPr>
          <p:cNvPr id="15" name="标题 1"/>
          <p:cNvSpPr txBox="1"/>
          <p:nvPr/>
        </p:nvSpPr>
        <p:spPr>
          <a:xfrm>
            <a:off x="6627458" y="4868558"/>
            <a:ext cx="393700" cy="304800"/>
          </a:xfrm>
          <a:prstGeom prst="rect">
            <a:avLst/>
          </a:prstGeom>
          <a:noFill/>
          <a:ln w="12700" cap="sq">
            <a:noFill/>
            <a:miter/>
          </a:ln>
        </p:spPr>
        <p:txBody>
          <a:bodyPr vert="horz" wrap="square" lIns="0" tIns="0" rIns="0" bIns="0" rtlCol="0" anchor="ctr">
            <a:spAutoFit/>
          </a:bodyPr>
          <a:lstStyle/>
          <a:p>
            <a:pPr algn="l"/>
            <a:r>
              <a:rPr kumimoji="1" lang="en-US" altLang="zh-CN" sz="2200" dirty="0">
                <a:ln w="12700">
                  <a:noFill/>
                </a:ln>
                <a:solidFill>
                  <a:srgbClr val="044475">
                    <a:alpha val="100000"/>
                  </a:srgbClr>
                </a:solidFill>
                <a:latin typeface="poppins-bold"/>
                <a:ea typeface="poppins-bold"/>
                <a:cs typeface="poppins-bold"/>
              </a:rPr>
              <a:t>6.</a:t>
            </a:r>
            <a:endParaRPr kumimoji="1" lang="zh-CN" altLang="en-US" dirty="0"/>
          </a:p>
        </p:txBody>
      </p:sp>
      <p:sp>
        <p:nvSpPr>
          <p:cNvPr id="18" name="标题 1">
            <a:extLst>
              <a:ext uri="{FF2B5EF4-FFF2-40B4-BE49-F238E27FC236}">
                <a16:creationId xmlns:a16="http://schemas.microsoft.com/office/drawing/2014/main" id="{5F9F7B22-847E-3A90-E533-DE490173A2B0}"/>
              </a:ext>
            </a:extLst>
          </p:cNvPr>
          <p:cNvSpPr txBox="1"/>
          <p:nvPr/>
        </p:nvSpPr>
        <p:spPr>
          <a:xfrm>
            <a:off x="1656825" y="5921226"/>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ea typeface="Poppins"/>
                <a:cs typeface="Poppins"/>
              </a:rPr>
              <a:t>Future Directions</a:t>
            </a:r>
            <a:endParaRPr kumimoji="1" lang="zh-CN" altLang="en-US" dirty="0"/>
          </a:p>
        </p:txBody>
      </p:sp>
      <p:sp>
        <p:nvSpPr>
          <p:cNvPr id="19" name="标题 1">
            <a:extLst>
              <a:ext uri="{FF2B5EF4-FFF2-40B4-BE49-F238E27FC236}">
                <a16:creationId xmlns:a16="http://schemas.microsoft.com/office/drawing/2014/main" id="{D08E456A-D300-E080-476A-165D89CD9D16}"/>
              </a:ext>
            </a:extLst>
          </p:cNvPr>
          <p:cNvSpPr txBox="1"/>
          <p:nvPr/>
        </p:nvSpPr>
        <p:spPr>
          <a:xfrm>
            <a:off x="1249920" y="5864055"/>
            <a:ext cx="393700" cy="338554"/>
          </a:xfrm>
          <a:prstGeom prst="rect">
            <a:avLst/>
          </a:prstGeom>
          <a:noFill/>
          <a:ln w="12700" cap="sq">
            <a:noFill/>
            <a:miter/>
          </a:ln>
        </p:spPr>
        <p:txBody>
          <a:bodyPr vert="horz" wrap="square" lIns="0" tIns="0" rIns="0" bIns="0" rtlCol="0" anchor="ctr">
            <a:spAutoFit/>
          </a:bodyPr>
          <a:lstStyle/>
          <a:p>
            <a:pPr algn="l"/>
            <a:r>
              <a:rPr kumimoji="1" lang="en-US" altLang="zh-CN" sz="2200" dirty="0">
                <a:ln w="12700">
                  <a:noFill/>
                </a:ln>
                <a:solidFill>
                  <a:srgbClr val="044475">
                    <a:alpha val="100000"/>
                  </a:srgbClr>
                </a:solidFill>
                <a:latin typeface="poppins-bold"/>
                <a:ea typeface="poppins-bold"/>
                <a:cs typeface="poppins-bold"/>
              </a:rPr>
              <a:t>7.</a:t>
            </a:r>
            <a:endParaRPr kumimoji="1" lang="zh-CN" altLang="en-US" dirty="0"/>
          </a:p>
        </p:txBody>
      </p:sp>
      <p:sp>
        <p:nvSpPr>
          <p:cNvPr id="20" name="标题 1">
            <a:extLst>
              <a:ext uri="{FF2B5EF4-FFF2-40B4-BE49-F238E27FC236}">
                <a16:creationId xmlns:a16="http://schemas.microsoft.com/office/drawing/2014/main" id="{9381A675-325F-E8A7-824F-A3D85D3890EC}"/>
              </a:ext>
            </a:extLst>
          </p:cNvPr>
          <p:cNvSpPr txBox="1"/>
          <p:nvPr/>
        </p:nvSpPr>
        <p:spPr>
          <a:xfrm>
            <a:off x="7045250" y="5932108"/>
            <a:ext cx="4248000" cy="900000"/>
          </a:xfrm>
          <a:prstGeom prst="rect">
            <a:avLst/>
          </a:prstGeom>
          <a:noFill/>
          <a:ln>
            <a:noFill/>
          </a:ln>
        </p:spPr>
        <p:txBody>
          <a:bodyPr vert="horz" wrap="square" lIns="0" tIns="0" rIns="0" bIns="0" rtlCol="0" anchor="t"/>
          <a:lstStyle/>
          <a:p>
            <a:pPr algn="l"/>
            <a:r>
              <a:rPr kumimoji="1" lang="en-US" altLang="zh-CN" sz="1600" dirty="0">
                <a:ln w="12700">
                  <a:noFill/>
                </a:ln>
                <a:solidFill>
                  <a:srgbClr val="262626">
                    <a:alpha val="100000"/>
                  </a:srgbClr>
                </a:solidFill>
                <a:latin typeface="Poppins"/>
                <a:cs typeface="Poppins"/>
              </a:rPr>
              <a:t>Hands-On : Chat with Document</a:t>
            </a:r>
            <a:endParaRPr kumimoji="1" lang="zh-CN" altLang="en-US" dirty="0"/>
          </a:p>
        </p:txBody>
      </p:sp>
      <p:sp>
        <p:nvSpPr>
          <p:cNvPr id="21" name="标题 1">
            <a:extLst>
              <a:ext uri="{FF2B5EF4-FFF2-40B4-BE49-F238E27FC236}">
                <a16:creationId xmlns:a16="http://schemas.microsoft.com/office/drawing/2014/main" id="{0A4C4694-B46C-730B-51FA-9BE8D6114DA3}"/>
              </a:ext>
            </a:extLst>
          </p:cNvPr>
          <p:cNvSpPr txBox="1"/>
          <p:nvPr/>
        </p:nvSpPr>
        <p:spPr>
          <a:xfrm>
            <a:off x="6638345" y="5874937"/>
            <a:ext cx="393700" cy="338554"/>
          </a:xfrm>
          <a:prstGeom prst="rect">
            <a:avLst/>
          </a:prstGeom>
          <a:noFill/>
          <a:ln w="12700" cap="sq">
            <a:noFill/>
            <a:miter/>
          </a:ln>
        </p:spPr>
        <p:txBody>
          <a:bodyPr vert="horz" wrap="square" lIns="0" tIns="0" rIns="0" bIns="0" rtlCol="0" anchor="ctr">
            <a:spAutoFit/>
          </a:bodyPr>
          <a:lstStyle/>
          <a:p>
            <a:pPr algn="l"/>
            <a:r>
              <a:rPr kumimoji="1" lang="en-US" altLang="zh-CN" sz="2200" dirty="0">
                <a:ln w="12700">
                  <a:noFill/>
                </a:ln>
                <a:solidFill>
                  <a:srgbClr val="044475">
                    <a:alpha val="100000"/>
                  </a:srgbClr>
                </a:solidFill>
                <a:latin typeface="poppins-bold"/>
                <a:ea typeface="poppins-bold"/>
                <a:cs typeface="poppins-bold"/>
              </a:rPr>
              <a:t>8.</a:t>
            </a:r>
            <a:endParaRPr kumimoji="1"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a:ln w="12700">
                  <a:noFill/>
                </a:ln>
                <a:solidFill>
                  <a:srgbClr val="262626">
                    <a:alpha val="100000"/>
                  </a:srgbClr>
                </a:solidFill>
                <a:latin typeface="poppins-bold"/>
                <a:ea typeface="poppins-bold"/>
                <a:cs typeface="poppins-bold"/>
              </a:rPr>
              <a:t>Future Directions</a:t>
            </a:r>
            <a:endParaRPr kumimoji="1" lang="zh-CN" altLang="en-US"/>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dirty="0">
                <a:ln w="12700">
                  <a:noFill/>
                </a:ln>
                <a:solidFill>
                  <a:srgbClr val="AD1D23">
                    <a:alpha val="100000"/>
                  </a:srgbClr>
                </a:solidFill>
                <a:latin typeface="Fira Sans Black"/>
                <a:ea typeface="Fira Sans Black"/>
                <a:cs typeface="Fira Sans Black"/>
              </a:rPr>
              <a:t> 07</a:t>
            </a:r>
            <a:endParaRPr kumimoji="1" lang="zh-CN" altLang="en-US" dirty="0"/>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flipV="1">
            <a:off x="660400" y="1968571"/>
            <a:ext cx="5023097" cy="2924441"/>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857511" y="3113433"/>
            <a:ext cx="4625287" cy="1446535"/>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Innovations such as improved algorithms, increased computational power, and better data processing techniques are driving significant advancements in the capabilities of large language models (LLMs).</a:t>
            </a:r>
            <a:endParaRPr kumimoji="1" lang="zh-CN" altLang="en-US"/>
          </a:p>
        </p:txBody>
      </p:sp>
      <p:sp>
        <p:nvSpPr>
          <p:cNvPr id="4" name="标题 1"/>
          <p:cNvSpPr txBox="1"/>
          <p:nvPr/>
        </p:nvSpPr>
        <p:spPr>
          <a:xfrm>
            <a:off x="846983" y="4893011"/>
            <a:ext cx="587312" cy="473072"/>
          </a:xfrm>
          <a:prstGeom prst="rect">
            <a:avLst/>
          </a:prstGeom>
          <a:noFill/>
          <a:ln>
            <a:noFill/>
          </a:ln>
        </p:spPr>
        <p:txBody>
          <a:bodyPr vert="horz" wrap="square" lIns="0" tIns="0" rIns="0" bIns="0" rtlCol="0" anchor="t"/>
          <a:lstStyle/>
          <a:p>
            <a:pPr algn="ctr"/>
            <a:r>
              <a:rPr kumimoji="1" lang="en-US" altLang="zh-CN" sz="2800">
                <a:ln w="12700">
                  <a:noFill/>
                </a:ln>
                <a:solidFill>
                  <a:srgbClr val="044475">
                    <a:alpha val="100000"/>
                  </a:srgbClr>
                </a:solidFill>
                <a:latin typeface="poppins-bold"/>
                <a:ea typeface="poppins-bold"/>
                <a:cs typeface="poppins-bold"/>
              </a:rPr>
              <a:t>01</a:t>
            </a:r>
            <a:endParaRPr kumimoji="1" lang="zh-CN" altLang="en-US"/>
          </a:p>
        </p:txBody>
      </p:sp>
      <p:sp>
        <p:nvSpPr>
          <p:cNvPr id="5" name="标题 1"/>
          <p:cNvSpPr txBox="1"/>
          <p:nvPr/>
        </p:nvSpPr>
        <p:spPr>
          <a:xfrm>
            <a:off x="5264183" y="1660357"/>
            <a:ext cx="616427" cy="61642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5389617" y="1808550"/>
            <a:ext cx="365559" cy="320040"/>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flipV="1">
            <a:off x="857513" y="2235927"/>
            <a:ext cx="283125" cy="408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846982" y="2324100"/>
            <a:ext cx="4635818" cy="713130"/>
          </a:xfrm>
          <a:prstGeom prst="rect">
            <a:avLst/>
          </a:prstGeom>
          <a:noFill/>
          <a:ln>
            <a:noFill/>
          </a:ln>
        </p:spPr>
        <p:txBody>
          <a:bodyPr vert="horz" wrap="square" lIns="0" tIns="0" rIns="0" bIns="0" rtlCol="0" anchor="b"/>
          <a:lstStyle/>
          <a:p>
            <a:pPr algn="l"/>
            <a:r>
              <a:rPr kumimoji="1" lang="en-US" altLang="zh-CN" sz="1600">
                <a:ln w="12700">
                  <a:noFill/>
                </a:ln>
                <a:solidFill>
                  <a:srgbClr val="044475">
                    <a:alpha val="100000"/>
                  </a:srgbClr>
                </a:solidFill>
                <a:latin typeface="poppins-bold"/>
                <a:ea typeface="poppins-bold"/>
                <a:cs typeface="poppins-bold"/>
              </a:rPr>
              <a:t>Technological Innovations</a:t>
            </a:r>
            <a:endParaRPr kumimoji="1" lang="zh-CN" altLang="en-US"/>
          </a:p>
        </p:txBody>
      </p:sp>
      <p:sp>
        <p:nvSpPr>
          <p:cNvPr id="9" name="标题 1"/>
          <p:cNvSpPr txBox="1"/>
          <p:nvPr/>
        </p:nvSpPr>
        <p:spPr>
          <a:xfrm flipV="1">
            <a:off x="6298690" y="1968571"/>
            <a:ext cx="5023097" cy="2924441"/>
          </a:xfrm>
          <a:custGeom>
            <a:avLst/>
            <a:gdLst>
              <a:gd name="connsiteX0" fmla="*/ 0 w 7700210"/>
              <a:gd name="connsiteY0" fmla="*/ 3272590 h 3272590"/>
              <a:gd name="connsiteX1" fmla="*/ 7700210 w 7700210"/>
              <a:gd name="connsiteY1" fmla="*/ 3272590 h 3272590"/>
              <a:gd name="connsiteX2" fmla="*/ 7700210 w 7700210"/>
              <a:gd name="connsiteY2" fmla="*/ 232611 h 3272590"/>
              <a:gd name="connsiteX3" fmla="*/ 821676 w 7700210"/>
              <a:gd name="connsiteY3" fmla="*/ 232611 h 3272590"/>
              <a:gd name="connsiteX4" fmla="*/ 686762 w 7700210"/>
              <a:gd name="connsiteY4" fmla="*/ 0 h 3272590"/>
              <a:gd name="connsiteX5" fmla="*/ 551848 w 7700210"/>
              <a:gd name="connsiteY5" fmla="*/ 232611 h 3272590"/>
              <a:gd name="connsiteX6" fmla="*/ 0 w 7700210"/>
              <a:gd name="connsiteY6" fmla="*/ 232611 h 3272590"/>
            </a:gdLst>
            <a:ahLst/>
            <a:cxnLst/>
            <a:rect l="l" t="t" r="r" b="b"/>
            <a:pathLst>
              <a:path w="7700210" h="3272590">
                <a:moveTo>
                  <a:pt x="0" y="3272590"/>
                </a:moveTo>
                <a:lnTo>
                  <a:pt x="7700210" y="3272590"/>
                </a:lnTo>
                <a:lnTo>
                  <a:pt x="7700210" y="232611"/>
                </a:lnTo>
                <a:lnTo>
                  <a:pt x="821676" y="232611"/>
                </a:lnTo>
                <a:lnTo>
                  <a:pt x="686762" y="0"/>
                </a:lnTo>
                <a:lnTo>
                  <a:pt x="551848" y="232611"/>
                </a:lnTo>
                <a:lnTo>
                  <a:pt x="0" y="232611"/>
                </a:lnTo>
                <a:close/>
              </a:path>
            </a:pathLst>
          </a:cu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6495801" y="3113433"/>
            <a:ext cx="4625287" cy="1446535"/>
          </a:xfrm>
          <a:prstGeom prst="rect">
            <a:avLst/>
          </a:prstGeom>
          <a:noFill/>
          <a:ln>
            <a:noFill/>
          </a:ln>
        </p:spPr>
        <p:txBody>
          <a:bodyPr vert="horz" wrap="square" lIns="0" tIns="0" rIns="0" bIns="0" rtlCol="0" anchor="t"/>
          <a:lstStyle/>
          <a:p>
            <a:pPr algn="l"/>
            <a:r>
              <a:rPr kumimoji="1" lang="en-US" altLang="zh-CN" sz="1400">
                <a:ln w="12700">
                  <a:noFill/>
                </a:ln>
                <a:solidFill>
                  <a:srgbClr val="262626">
                    <a:alpha val="100000"/>
                  </a:srgbClr>
                </a:solidFill>
                <a:latin typeface="Poppins"/>
                <a:ea typeface="Poppins"/>
                <a:cs typeface="Poppins"/>
              </a:rPr>
              <a:t>LLMs are becoming more sophisticated, offering enhanced context understanding, higher accuracy in language tasks, and the ability to generate more coherent and contextually relevant text outputs.</a:t>
            </a:r>
            <a:endParaRPr kumimoji="1" lang="zh-CN" altLang="en-US"/>
          </a:p>
        </p:txBody>
      </p:sp>
      <p:sp>
        <p:nvSpPr>
          <p:cNvPr id="11" name="标题 1"/>
          <p:cNvSpPr txBox="1"/>
          <p:nvPr/>
        </p:nvSpPr>
        <p:spPr>
          <a:xfrm>
            <a:off x="6485273" y="4893011"/>
            <a:ext cx="587312" cy="473072"/>
          </a:xfrm>
          <a:prstGeom prst="rect">
            <a:avLst/>
          </a:prstGeom>
          <a:noFill/>
          <a:ln>
            <a:noFill/>
          </a:ln>
        </p:spPr>
        <p:txBody>
          <a:bodyPr vert="horz" wrap="square" lIns="0" tIns="0" rIns="0" bIns="0" rtlCol="0" anchor="t"/>
          <a:lstStyle/>
          <a:p>
            <a:pPr algn="ctr"/>
            <a:r>
              <a:rPr kumimoji="1" lang="en-US" altLang="zh-CN" sz="2800">
                <a:ln w="12700">
                  <a:noFill/>
                </a:ln>
                <a:solidFill>
                  <a:srgbClr val="044475">
                    <a:alpha val="100000"/>
                  </a:srgbClr>
                </a:solidFill>
                <a:latin typeface="poppins-bold"/>
                <a:ea typeface="poppins-bold"/>
                <a:cs typeface="poppins-bold"/>
              </a:rPr>
              <a:t>02</a:t>
            </a:r>
            <a:endParaRPr kumimoji="1" lang="zh-CN" altLang="en-US"/>
          </a:p>
        </p:txBody>
      </p:sp>
      <p:sp>
        <p:nvSpPr>
          <p:cNvPr id="12" name="标题 1"/>
          <p:cNvSpPr txBox="1"/>
          <p:nvPr/>
        </p:nvSpPr>
        <p:spPr>
          <a:xfrm>
            <a:off x="10902473" y="1660357"/>
            <a:ext cx="616427" cy="616427"/>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11027907" y="1799487"/>
            <a:ext cx="365559" cy="33816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553" cap="flat">
            <a:noFill/>
            <a:miter/>
          </a:ln>
        </p:spPr>
        <p:txBody>
          <a:bodyPr vert="horz" wrap="square" lIns="91440" tIns="45720" rIns="91440" bIns="45720" rtlCol="0" anchor="ctr"/>
          <a:lstStyle/>
          <a:p>
            <a:pPr algn="l"/>
            <a:endParaRPr kumimoji="1" lang="zh-CN" altLang="en-US"/>
          </a:p>
        </p:txBody>
      </p:sp>
      <p:sp>
        <p:nvSpPr>
          <p:cNvPr id="14" name="标题 1"/>
          <p:cNvSpPr txBox="1"/>
          <p:nvPr/>
        </p:nvSpPr>
        <p:spPr>
          <a:xfrm flipV="1">
            <a:off x="6495803" y="2235927"/>
            <a:ext cx="283125" cy="40855"/>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6485272" y="2323757"/>
            <a:ext cx="4635818" cy="713473"/>
          </a:xfrm>
          <a:prstGeom prst="rect">
            <a:avLst/>
          </a:prstGeom>
          <a:noFill/>
          <a:ln>
            <a:noFill/>
          </a:ln>
        </p:spPr>
        <p:txBody>
          <a:bodyPr vert="horz" wrap="square" lIns="0" tIns="0" rIns="0" bIns="0" rtlCol="0" anchor="b"/>
          <a:lstStyle/>
          <a:p>
            <a:pPr algn="l"/>
            <a:r>
              <a:rPr kumimoji="1" lang="en-US" altLang="zh-CN" sz="1600">
                <a:ln w="12700">
                  <a:noFill/>
                </a:ln>
                <a:solidFill>
                  <a:srgbClr val="044475">
                    <a:alpha val="100000"/>
                  </a:srgbClr>
                </a:solidFill>
                <a:latin typeface="poppins-bold"/>
                <a:ea typeface="poppins-bold"/>
                <a:cs typeface="poppins-bold"/>
              </a:rPr>
              <a:t>Enhanced Capabilities</a:t>
            </a:r>
            <a:endParaRPr kumimoji="1" lang="zh-CN" altLang="en-US"/>
          </a:p>
        </p:txBody>
      </p:sp>
      <p:sp>
        <p:nvSpPr>
          <p:cNvPr id="16"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Advancements in LLMs</a:t>
            </a:r>
            <a:endParaRPr kumimoji="1" lang="zh-CN" altLang="en-US"/>
          </a:p>
        </p:txBody>
      </p:sp>
      <p:sp>
        <p:nvSpPr>
          <p:cNvPr id="18"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7248524" y="0"/>
            <a:ext cx="2592181" cy="5459968"/>
          </a:xfrm>
          <a:prstGeom prst="rect">
            <a:avLst/>
          </a:prstGeom>
          <a:solidFill>
            <a:schemeClr val="accent1">
              <a:lumMod val="75000"/>
            </a:schemeClr>
          </a:solidFill>
          <a:ln w="9525"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a:stretch>
            <a:fillRect/>
          </a:stretch>
        </p:blipFill>
        <p:spPr>
          <a:xfrm>
            <a:off x="5728392" y="2314777"/>
            <a:ext cx="5803895" cy="3426249"/>
          </a:xfrm>
          <a:prstGeom prst="rect">
            <a:avLst/>
          </a:prstGeom>
          <a:noFill/>
          <a:ln>
            <a:noFill/>
          </a:ln>
        </p:spPr>
      </p:pic>
      <p:sp>
        <p:nvSpPr>
          <p:cNvPr id="4" name="标题 1"/>
          <p:cNvSpPr txBox="1"/>
          <p:nvPr/>
        </p:nvSpPr>
        <p:spPr>
          <a:xfrm>
            <a:off x="1985218" y="2208625"/>
            <a:ext cx="3251200" cy="203200"/>
          </a:xfrm>
          <a:prstGeom prst="rect">
            <a:avLst/>
          </a:prstGeom>
          <a:noFill/>
          <a:ln>
            <a:noFill/>
          </a:ln>
        </p:spPr>
        <p:txBody>
          <a:bodyPr vert="horz" wrap="square" lIns="0" tIns="0" rIns="0" bIns="0" rtlCol="0" anchor="t">
            <a:spAutoFit/>
          </a:bodyPr>
          <a:lstStyle/>
          <a:p>
            <a:pPr algn="l"/>
            <a:r>
              <a:rPr kumimoji="1" lang="en-US" altLang="zh-CN" sz="1600">
                <a:ln w="12700">
                  <a:noFill/>
                </a:ln>
                <a:solidFill>
                  <a:srgbClr val="404040">
                    <a:alpha val="100000"/>
                  </a:srgbClr>
                </a:solidFill>
                <a:latin typeface="poppins-bold"/>
                <a:ea typeface="poppins-bold"/>
                <a:cs typeface="poppins-bold"/>
              </a:rPr>
              <a:t>Impact on Industries</a:t>
            </a:r>
            <a:endParaRPr kumimoji="1" lang="zh-CN" altLang="en-US"/>
          </a:p>
        </p:txBody>
      </p:sp>
      <p:sp>
        <p:nvSpPr>
          <p:cNvPr id="5" name="标题 1"/>
          <p:cNvSpPr txBox="1"/>
          <p:nvPr/>
        </p:nvSpPr>
        <p:spPr>
          <a:xfrm>
            <a:off x="1237820" y="2650905"/>
            <a:ext cx="4157140" cy="1459582"/>
          </a:xfrm>
          <a:prstGeom prst="rect">
            <a:avLst/>
          </a:prstGeom>
          <a:noFill/>
          <a:ln>
            <a:noFill/>
          </a:ln>
        </p:spPr>
        <p:txBody>
          <a:bodyPr vert="horz" wrap="square" lIns="0" tIns="0" rIns="0" bIns="0" rtlCol="0" anchor="t"/>
          <a:lstStyle/>
          <a:p>
            <a:pPr algn="l"/>
            <a:r>
              <a:rPr kumimoji="1" lang="en-US" altLang="zh-CN" sz="1349" dirty="0">
                <a:ln w="12700">
                  <a:noFill/>
                </a:ln>
                <a:solidFill>
                  <a:srgbClr val="404040">
                    <a:alpha val="100000"/>
                  </a:srgbClr>
                </a:solidFill>
                <a:latin typeface="Poppins"/>
                <a:ea typeface="Poppins"/>
                <a:cs typeface="Poppins"/>
              </a:rPr>
              <a:t>The integration of LLMs across various industries, including healthcare, finance, and entertainment, is transforming workflows, enhancing customer interaction, and driving business efficiencies.</a:t>
            </a:r>
            <a:endParaRPr kumimoji="1" lang="zh-CN" altLang="en-US" dirty="0"/>
          </a:p>
        </p:txBody>
      </p:sp>
      <p:sp>
        <p:nvSpPr>
          <p:cNvPr id="6" name="标题 1"/>
          <p:cNvSpPr txBox="1"/>
          <p:nvPr/>
        </p:nvSpPr>
        <p:spPr>
          <a:xfrm>
            <a:off x="1985218" y="4475604"/>
            <a:ext cx="3251200" cy="203200"/>
          </a:xfrm>
          <a:prstGeom prst="rect">
            <a:avLst/>
          </a:prstGeom>
          <a:noFill/>
          <a:ln>
            <a:noFill/>
          </a:ln>
        </p:spPr>
        <p:txBody>
          <a:bodyPr vert="horz" wrap="square" lIns="0" tIns="0" rIns="0" bIns="0" rtlCol="0" anchor="t">
            <a:spAutoFit/>
          </a:bodyPr>
          <a:lstStyle/>
          <a:p>
            <a:pPr algn="l"/>
            <a:r>
              <a:rPr kumimoji="1" lang="en-US" altLang="zh-CN" sz="1600">
                <a:ln w="12700">
                  <a:noFill/>
                </a:ln>
                <a:solidFill>
                  <a:srgbClr val="404040">
                    <a:alpha val="100000"/>
                  </a:srgbClr>
                </a:solidFill>
                <a:latin typeface="poppins-bold"/>
                <a:ea typeface="poppins-bold"/>
                <a:cs typeface="poppins-bold"/>
              </a:rPr>
              <a:t>Long-Term Implications</a:t>
            </a:r>
            <a:endParaRPr kumimoji="1" lang="zh-CN" altLang="en-US"/>
          </a:p>
        </p:txBody>
      </p:sp>
      <p:sp>
        <p:nvSpPr>
          <p:cNvPr id="7" name="标题 1"/>
          <p:cNvSpPr txBox="1"/>
          <p:nvPr/>
        </p:nvSpPr>
        <p:spPr>
          <a:xfrm>
            <a:off x="1237820" y="4920038"/>
            <a:ext cx="4157140" cy="1214062"/>
          </a:xfrm>
          <a:prstGeom prst="rect">
            <a:avLst/>
          </a:prstGeom>
          <a:noFill/>
          <a:ln>
            <a:noFill/>
          </a:ln>
        </p:spPr>
        <p:txBody>
          <a:bodyPr vert="horz" wrap="square" lIns="0" tIns="0" rIns="0" bIns="0" rtlCol="0" anchor="t"/>
          <a:lstStyle/>
          <a:p>
            <a:pPr algn="l"/>
            <a:r>
              <a:rPr kumimoji="1" lang="en-US" altLang="zh-CN" sz="1400" dirty="0">
                <a:ln w="12700">
                  <a:noFill/>
                </a:ln>
                <a:solidFill>
                  <a:srgbClr val="404040">
                    <a:alpha val="100000"/>
                  </a:srgbClr>
                </a:solidFill>
                <a:latin typeface="Poppins"/>
                <a:ea typeface="Poppins"/>
                <a:cs typeface="Poppins"/>
              </a:rPr>
              <a:t>The long- term implications of LLMs in society raise important questions about communication, ethics, job displacement, and the potential for misuse, necessitating careful consideration and policies.</a:t>
            </a:r>
            <a:endParaRPr kumimoji="1" lang="zh-CN" altLang="en-US" sz="2000" dirty="0"/>
          </a:p>
        </p:txBody>
      </p:sp>
      <p:sp>
        <p:nvSpPr>
          <p:cNvPr id="10" name="标题 1"/>
          <p:cNvSpPr txBox="1"/>
          <p:nvPr/>
        </p:nvSpPr>
        <p:spPr>
          <a:xfrm>
            <a:off x="1258856" y="1974851"/>
            <a:ext cx="582232" cy="538604"/>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tx1">
              <a:lumMod val="75000"/>
              <a:lumOff val="25000"/>
            </a:schemeClr>
          </a:solidFill>
          <a:ln w="12700" cap="flat">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1258856" y="4212080"/>
            <a:ext cx="582232" cy="582232"/>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tx1">
              <a:lumMod val="75000"/>
              <a:lumOff val="25000"/>
            </a:schemeClr>
          </a:solidFill>
          <a:ln w="12700" cap="flat">
            <a:noFill/>
            <a:miter/>
          </a:ln>
          <a:effectLst/>
        </p:spPr>
        <p:txBody>
          <a:bodyPr vert="horz" wrap="square" lIns="91440" tIns="45720" rIns="91440" bIns="45720" rtlCol="0" anchor="ctr"/>
          <a:lstStyle/>
          <a:p>
            <a:pPr algn="ctr"/>
            <a:endParaRPr kumimoji="1" lang="zh-CN" altLang="en-US"/>
          </a:p>
        </p:txBody>
      </p:sp>
      <p:sp>
        <p:nvSpPr>
          <p:cNvPr id="12"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LLMs in Society</a:t>
            </a:r>
            <a:endParaRPr kumimoji="1" lang="zh-CN" altLang="en-US"/>
          </a:p>
        </p:txBody>
      </p:sp>
      <p:sp>
        <p:nvSpPr>
          <p:cNvPr id="14"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3659F7-1A93-C139-BFCA-128713EFC4EC}"/>
            </a:ext>
          </a:extLst>
        </p:cNvPr>
        <p:cNvGrpSpPr/>
        <p:nvPr/>
      </p:nvGrpSpPr>
      <p:grpSpPr>
        <a:xfrm>
          <a:off x="0" y="0"/>
          <a:ext cx="0" cy="0"/>
          <a:chOff x="0" y="0"/>
          <a:chExt cx="0" cy="0"/>
        </a:xfrm>
      </p:grpSpPr>
      <p:sp>
        <p:nvSpPr>
          <p:cNvPr id="2" name="标题 1">
            <a:extLst>
              <a:ext uri="{FF2B5EF4-FFF2-40B4-BE49-F238E27FC236}">
                <a16:creationId xmlns:a16="http://schemas.microsoft.com/office/drawing/2014/main" id="{22445AF9-146D-9656-B552-EBCB8065B763}"/>
              </a:ext>
            </a:extLst>
          </p:cNvPr>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a:extLst>
              <a:ext uri="{FF2B5EF4-FFF2-40B4-BE49-F238E27FC236}">
                <a16:creationId xmlns:a16="http://schemas.microsoft.com/office/drawing/2014/main" id="{CB8BD363-350A-4005-B59E-1A05728E7103}"/>
              </a:ext>
            </a:extLst>
          </p:cNvPr>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a:extLst>
              <a:ext uri="{FF2B5EF4-FFF2-40B4-BE49-F238E27FC236}">
                <a16:creationId xmlns:a16="http://schemas.microsoft.com/office/drawing/2014/main" id="{38A20241-8D6D-4FC4-FAB5-1F8282580BEB}"/>
              </a:ext>
            </a:extLst>
          </p:cNvPr>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a:extLst>
              <a:ext uri="{FF2B5EF4-FFF2-40B4-BE49-F238E27FC236}">
                <a16:creationId xmlns:a16="http://schemas.microsoft.com/office/drawing/2014/main" id="{02FB4192-1FD2-0FA7-77C7-025CC5937AF8}"/>
              </a:ext>
            </a:extLst>
          </p:cNvPr>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dirty="0">
                <a:ln w="12700">
                  <a:noFill/>
                </a:ln>
                <a:solidFill>
                  <a:srgbClr val="262626">
                    <a:alpha val="100000"/>
                  </a:srgbClr>
                </a:solidFill>
                <a:latin typeface="poppins-bold"/>
                <a:cs typeface="poppins-bold"/>
              </a:rPr>
              <a:t>Hands-On : Chat with Document</a:t>
            </a:r>
            <a:endParaRPr kumimoji="1" lang="zh-CN" altLang="en-US" dirty="0"/>
          </a:p>
        </p:txBody>
      </p:sp>
      <p:sp>
        <p:nvSpPr>
          <p:cNvPr id="7" name="标题 1">
            <a:extLst>
              <a:ext uri="{FF2B5EF4-FFF2-40B4-BE49-F238E27FC236}">
                <a16:creationId xmlns:a16="http://schemas.microsoft.com/office/drawing/2014/main" id="{06EE65CF-7245-069A-BE21-102992CEF037}"/>
              </a:ext>
            </a:extLst>
          </p:cNvPr>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dirty="0">
                <a:ln w="12700">
                  <a:noFill/>
                </a:ln>
                <a:solidFill>
                  <a:srgbClr val="AD1D23">
                    <a:alpha val="100000"/>
                  </a:srgbClr>
                </a:solidFill>
                <a:latin typeface="Fira Sans Black"/>
                <a:ea typeface="Fira Sans Black"/>
                <a:cs typeface="Fira Sans Black"/>
              </a:rPr>
              <a:t> 08</a:t>
            </a:r>
            <a:endParaRPr kumimoji="1" lang="zh-CN" altLang="en-US" dirty="0"/>
          </a:p>
        </p:txBody>
      </p:sp>
      <p:sp>
        <p:nvSpPr>
          <p:cNvPr id="8" name="标题 1">
            <a:extLst>
              <a:ext uri="{FF2B5EF4-FFF2-40B4-BE49-F238E27FC236}">
                <a16:creationId xmlns:a16="http://schemas.microsoft.com/office/drawing/2014/main" id="{FA16B5B3-F189-18EB-894C-E4BA2F82F01A}"/>
              </a:ext>
            </a:extLst>
          </p:cNvPr>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a:extLst>
              <a:ext uri="{FF2B5EF4-FFF2-40B4-BE49-F238E27FC236}">
                <a16:creationId xmlns:a16="http://schemas.microsoft.com/office/drawing/2014/main" id="{71ABD2F4-6009-189F-BD57-8814D2555A02}"/>
              </a:ext>
            </a:extLst>
          </p:cNvPr>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extLst>
      <p:ext uri="{BB962C8B-B14F-4D97-AF65-F5344CB8AC3E}">
        <p14:creationId xmlns:p14="http://schemas.microsoft.com/office/powerpoint/2010/main" val="2522162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alphaModFix/>
          </a:blip>
          <a:srcRect l="178" r="178"/>
          <a:stretch>
            <a:fillRect/>
          </a:stretch>
        </p:blipFill>
        <p:spPr>
          <a:xfrm>
            <a:off x="0" y="0"/>
            <a:ext cx="12192000" cy="6858000"/>
          </a:xfrm>
          <a:custGeom>
            <a:avLst/>
            <a:gdLst/>
            <a:ahLst/>
            <a:cxn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rect l="l" t="t" r="r" b="b"/>
            <a:pathLst>
              <a:path w="12192000" h="6858000">
                <a:moveTo>
                  <a:pt x="0" y="0"/>
                </a:moveTo>
                <a:lnTo>
                  <a:pt x="12192000" y="0"/>
                </a:lnTo>
                <a:lnTo>
                  <a:pt x="12192000" y="6858000"/>
                </a:lnTo>
                <a:lnTo>
                  <a:pt x="0" y="6858000"/>
                </a:lnTo>
                <a:close/>
              </a:path>
            </a:pathLst>
          </a:custGeom>
          <a:gradFill>
            <a:gsLst>
              <a:gs pos="0">
                <a:schemeClr val="accent1">
                  <a:lumMod val="50000"/>
                  <a:alpha val="79000"/>
                </a:schemeClr>
              </a:gs>
              <a:gs pos="61479">
                <a:schemeClr val="accent1">
                  <a:lumMod val="50000"/>
                  <a:alpha val="79000"/>
                </a:schemeClr>
              </a:gs>
              <a:gs pos="83000">
                <a:schemeClr val="accent1">
                  <a:lumMod val="50000"/>
                  <a:alpha val="79000"/>
                </a:schemeClr>
              </a:gs>
            </a:gsLst>
            <a:lin ang="10800000" scaled="0"/>
          </a:gradFill>
          <a:ln cap="sq">
            <a:noFill/>
            <a:prstDash val="solid"/>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660400" y="1493133"/>
            <a:ext cx="6411732" cy="3889096"/>
          </a:xfrm>
          <a:prstGeom prst="rect">
            <a:avLst/>
          </a:prstGeom>
          <a:noFill/>
          <a:ln>
            <a:noFill/>
          </a:ln>
        </p:spPr>
        <p:txBody>
          <a:bodyPr vert="horz" wrap="square" lIns="0" tIns="0" rIns="0" bIns="0" rtlCol="0" anchor="ctr"/>
          <a:lstStyle/>
          <a:p>
            <a:pPr algn="l"/>
            <a:r>
              <a:rPr kumimoji="1" lang="en-US" altLang="zh-CN" sz="4700">
                <a:ln w="12700">
                  <a:noFill/>
                </a:ln>
                <a:solidFill>
                  <a:srgbClr val="FFFFFF">
                    <a:alpha val="100000"/>
                  </a:srgbClr>
                </a:solidFill>
                <a:latin typeface="Fira Sans Black"/>
                <a:ea typeface="Fira Sans Black"/>
                <a:cs typeface="Fira Sans Black"/>
              </a:rPr>
              <a:t>Thanks</a:t>
            </a:r>
            <a:endParaRPr kumimoji="1" lang="zh-CN" altLang="en-US"/>
          </a:p>
        </p:txBody>
      </p:sp>
      <p:sp>
        <p:nvSpPr>
          <p:cNvPr id="6" name="标题 1"/>
          <p:cNvSpPr txBox="1"/>
          <p:nvPr/>
        </p:nvSpPr>
        <p:spPr>
          <a:xfrm rot="2541633">
            <a:off x="-137214" y="6006589"/>
            <a:ext cx="812802" cy="932188"/>
          </a:xfrm>
          <a:custGeom>
            <a:avLst/>
            <a:gdLst>
              <a:gd name="connsiteX0" fmla="*/ 119032 w 812802"/>
              <a:gd name="connsiteY0" fmla="*/ 119032 h 932188"/>
              <a:gd name="connsiteX1" fmla="*/ 406401 w 812802"/>
              <a:gd name="connsiteY1" fmla="*/ 0 h 932188"/>
              <a:gd name="connsiteX2" fmla="*/ 812802 w 812802"/>
              <a:gd name="connsiteY2" fmla="*/ 406401 h 932188"/>
              <a:gd name="connsiteX3" fmla="*/ 812802 w 812802"/>
              <a:gd name="connsiteY3" fmla="*/ 616971 h 932188"/>
              <a:gd name="connsiteX4" fmla="*/ 467118 w 812802"/>
              <a:gd name="connsiteY4" fmla="*/ 932188 h 932188"/>
              <a:gd name="connsiteX5" fmla="*/ 0 w 812802"/>
              <a:gd name="connsiteY5" fmla="*/ 419921 h 932188"/>
              <a:gd name="connsiteX6" fmla="*/ 0 w 812802"/>
              <a:gd name="connsiteY6" fmla="*/ 406401 h 932188"/>
              <a:gd name="connsiteX7" fmla="*/ 119032 w 812802"/>
              <a:gd name="connsiteY7" fmla="*/ 119032 h 932188"/>
            </a:gdLst>
            <a:ahLst/>
            <a:cxnLst/>
            <a:rect l="l" t="t" r="r" b="b"/>
            <a:pathLst>
              <a:path w="812802" h="932188">
                <a:moveTo>
                  <a:pt x="119032" y="119032"/>
                </a:moveTo>
                <a:cubicBezTo>
                  <a:pt x="192577" y="45488"/>
                  <a:pt x="294177" y="0"/>
                  <a:pt x="406401" y="0"/>
                </a:cubicBezTo>
                <a:cubicBezTo>
                  <a:pt x="630850" y="0"/>
                  <a:pt x="812802" y="181952"/>
                  <a:pt x="812802" y="406401"/>
                </a:cubicBezTo>
                <a:lnTo>
                  <a:pt x="812802" y="616971"/>
                </a:lnTo>
                <a:lnTo>
                  <a:pt x="467118" y="932188"/>
                </a:lnTo>
                <a:lnTo>
                  <a:pt x="0" y="419921"/>
                </a:lnTo>
                <a:lnTo>
                  <a:pt x="0" y="406401"/>
                </a:lnTo>
                <a:cubicBezTo>
                  <a:pt x="0" y="294176"/>
                  <a:pt x="45488" y="192576"/>
                  <a:pt x="119032" y="119032"/>
                </a:cubicBezTo>
                <a:close/>
              </a:path>
            </a:pathLst>
          </a:custGeom>
          <a:solidFill>
            <a:schemeClr val="accent2">
              <a:lumMod val="60000"/>
              <a:lumOff val="40000"/>
              <a:alpha val="69000"/>
            </a:schemeClr>
          </a:solidFill>
          <a:ln w="1905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rot="2541633">
            <a:off x="7189160" y="-636941"/>
            <a:ext cx="812801" cy="2632238"/>
          </a:xfrm>
          <a:custGeom>
            <a:avLst/>
            <a:gdLst>
              <a:gd name="connsiteX0" fmla="*/ 0 w 812801"/>
              <a:gd name="connsiteY0" fmla="*/ 741164 h 2632238"/>
              <a:gd name="connsiteX1" fmla="*/ 812801 w 812801"/>
              <a:gd name="connsiteY1" fmla="*/ 0 h 2632238"/>
              <a:gd name="connsiteX2" fmla="*/ 812801 w 812801"/>
              <a:gd name="connsiteY2" fmla="*/ 2225837 h 2632238"/>
              <a:gd name="connsiteX3" fmla="*/ 406400 w 812801"/>
              <a:gd name="connsiteY3" fmla="*/ 2632238 h 2632238"/>
              <a:gd name="connsiteX4" fmla="*/ 406402 w 812801"/>
              <a:gd name="connsiteY4" fmla="*/ 2632237 h 2632238"/>
              <a:gd name="connsiteX5" fmla="*/ 0 w 812801"/>
              <a:gd name="connsiteY5" fmla="*/ 2225836 h 2632238"/>
            </a:gdLst>
            <a:ahLst/>
            <a:cxnLst/>
            <a:rect l="l" t="t" r="r" b="b"/>
            <a:pathLst>
              <a:path w="812801" h="2632238">
                <a:moveTo>
                  <a:pt x="0" y="741164"/>
                </a:moveTo>
                <a:lnTo>
                  <a:pt x="812801" y="0"/>
                </a:lnTo>
                <a:lnTo>
                  <a:pt x="812801" y="2225837"/>
                </a:lnTo>
                <a:cubicBezTo>
                  <a:pt x="812801" y="2450286"/>
                  <a:pt x="630849" y="2632238"/>
                  <a:pt x="406400" y="2632238"/>
                </a:cubicBezTo>
                <a:lnTo>
                  <a:pt x="406402" y="2632237"/>
                </a:lnTo>
                <a:cubicBezTo>
                  <a:pt x="181952" y="2632237"/>
                  <a:pt x="0" y="2450285"/>
                  <a:pt x="0" y="2225836"/>
                </a:cubicBezTo>
                <a:close/>
              </a:path>
            </a:pathLst>
          </a:custGeom>
          <a:solidFill>
            <a:schemeClr val="accent2">
              <a:lumMod val="60000"/>
              <a:lumOff val="40000"/>
              <a:alpha val="54000"/>
            </a:schemeClr>
          </a:solidFill>
          <a:ln w="1905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a:off x="660400" y="5602193"/>
            <a:ext cx="5250543" cy="493807"/>
          </a:xfrm>
          <a:prstGeom prst="roundRect">
            <a:avLst>
              <a:gd name="adj" fmla="val 50000"/>
            </a:avLst>
          </a:prstGeom>
          <a:solidFill>
            <a:schemeClr val="accent2">
              <a:lumMod val="60000"/>
              <a:lumOff val="40000"/>
            </a:schemeClr>
          </a:solidFill>
          <a:ln w="19050" cap="sq">
            <a:noFill/>
            <a:miter/>
          </a:ln>
        </p:spPr>
        <p:txBody>
          <a:bodyPr vert="horz" wrap="square" lIns="0" tIns="0" rIns="0" bIns="0" rtlCol="0" anchor="ctr"/>
          <a:lstStyle/>
          <a:p>
            <a:pPr algn="ctr"/>
            <a:endParaRPr kumimoji="1" lang="zh-CN" altLang="en-US"/>
          </a:p>
        </p:txBody>
      </p:sp>
      <p:sp>
        <p:nvSpPr>
          <p:cNvPr id="9" name="标题 1"/>
          <p:cNvSpPr txBox="1"/>
          <p:nvPr/>
        </p:nvSpPr>
        <p:spPr>
          <a:xfrm>
            <a:off x="695767" y="5770991"/>
            <a:ext cx="5095432" cy="178397"/>
          </a:xfrm>
          <a:prstGeom prst="rect">
            <a:avLst/>
          </a:prstGeom>
          <a:noFill/>
          <a:ln>
            <a:noFill/>
          </a:ln>
        </p:spPr>
        <p:txBody>
          <a:bodyPr vert="horz" wrap="square" lIns="0" tIns="0" rIns="0" bIns="0" rtlCol="0" anchor="ctr"/>
          <a:lstStyle/>
          <a:p>
            <a:pPr algn="ctr"/>
            <a:r>
              <a:rPr kumimoji="1" lang="en-IN" altLang="zh-CN" sz="1600" b="1" dirty="0">
                <a:solidFill>
                  <a:schemeClr val="bg1"/>
                </a:solidFill>
              </a:rPr>
              <a:t>https://www.linkedin.com/in/roshna-raj/</a:t>
            </a:r>
            <a:endParaRPr kumimoji="1" lang="zh-CN" altLang="en-US" sz="1600" b="1" dirty="0">
              <a:solidFill>
                <a:schemeClr val="bg1"/>
              </a:solidFill>
            </a:endParaRPr>
          </a:p>
        </p:txBody>
      </p:sp>
      <p:sp>
        <p:nvSpPr>
          <p:cNvPr id="11" name="标题 1"/>
          <p:cNvSpPr txBox="1"/>
          <p:nvPr/>
        </p:nvSpPr>
        <p:spPr>
          <a:xfrm>
            <a:off x="7455306" y="1421917"/>
            <a:ext cx="4180276" cy="4180276"/>
          </a:xfrm>
          <a:prstGeom prst="ellipse">
            <a:avLst/>
          </a:prstGeom>
          <a:solidFill>
            <a:schemeClr val="bg1"/>
          </a:solidFill>
          <a:ln w="19050" cap="sq">
            <a:noFill/>
            <a:miter/>
          </a:ln>
        </p:spPr>
        <p:txBody>
          <a:bodyPr vert="horz" wrap="square" lIns="91440" tIns="45720" rIns="91440" bIns="45720" rtlCol="0" anchor="ctr"/>
          <a:lstStyle/>
          <a:p>
            <a:pPr algn="ctr"/>
            <a:endParaRPr kumimoji="1" lang="zh-CN" altLang="en-US"/>
          </a:p>
        </p:txBody>
      </p:sp>
      <p:pic>
        <p:nvPicPr>
          <p:cNvPr id="12" name="Picture 11"/>
          <p:cNvPicPr>
            <a:picLocks noChangeAspect="1"/>
          </p:cNvPicPr>
          <p:nvPr/>
        </p:nvPicPr>
        <p:blipFill>
          <a:blip r:embed="rId3">
            <a:alphaModFix/>
          </a:blip>
          <a:srcRect l="21975" r="21975"/>
          <a:stretch>
            <a:fillRect/>
          </a:stretch>
        </p:blipFill>
        <p:spPr>
          <a:xfrm>
            <a:off x="7571988" y="1538599"/>
            <a:ext cx="3946912" cy="3946912"/>
          </a:xfrm>
          <a:custGeom>
            <a:avLst/>
            <a:gdLst/>
            <a:ahLst/>
            <a:cxnLst/>
            <a:rect l="l" t="t" r="r" b="b"/>
            <a:pathLst>
              <a:path w="3949700" h="3949700">
                <a:moveTo>
                  <a:pt x="1973456" y="0"/>
                </a:moveTo>
                <a:cubicBezTo>
                  <a:pt x="3063366" y="0"/>
                  <a:pt x="3946912" y="883546"/>
                  <a:pt x="3946912" y="1973456"/>
                </a:cubicBezTo>
                <a:cubicBezTo>
                  <a:pt x="3946912" y="3063366"/>
                  <a:pt x="3063366" y="3946912"/>
                  <a:pt x="1973456" y="3946912"/>
                </a:cubicBezTo>
                <a:cubicBezTo>
                  <a:pt x="883546" y="3946912"/>
                  <a:pt x="0" y="3063366"/>
                  <a:pt x="0" y="1973456"/>
                </a:cubicBezTo>
                <a:cubicBezTo>
                  <a:pt x="0" y="883546"/>
                  <a:pt x="883546" y="0"/>
                  <a:pt x="1973456" y="0"/>
                </a:cubicBezTo>
                <a:close/>
              </a:path>
            </a:pathLst>
          </a:cu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a:ln w="12700">
                  <a:noFill/>
                </a:ln>
                <a:solidFill>
                  <a:srgbClr val="262626">
                    <a:alpha val="100000"/>
                  </a:srgbClr>
                </a:solidFill>
                <a:latin typeface="poppins-bold"/>
                <a:ea typeface="poppins-bold"/>
                <a:cs typeface="poppins-bold"/>
              </a:rPr>
              <a:t>Understanding Large Language Models</a:t>
            </a:r>
            <a:endParaRPr kumimoji="1" lang="zh-CN" altLang="en-US"/>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a:ln w="12700">
                  <a:noFill/>
                </a:ln>
                <a:solidFill>
                  <a:srgbClr val="AD1D23">
                    <a:alpha val="100000"/>
                  </a:srgbClr>
                </a:solidFill>
                <a:latin typeface="Fira Sans Black"/>
                <a:ea typeface="Fira Sans Black"/>
                <a:cs typeface="Fira Sans Black"/>
              </a:rPr>
              <a:t> 01</a:t>
            </a:r>
            <a:endParaRPr kumimoji="1" lang="zh-CN" altLang="en-US"/>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12" name="TextBox 11">
            <a:extLst>
              <a:ext uri="{FF2B5EF4-FFF2-40B4-BE49-F238E27FC236}">
                <a16:creationId xmlns:a16="http://schemas.microsoft.com/office/drawing/2014/main" id="{DD86C666-64CB-0DE2-6A7D-590B9BA1C3FB}"/>
              </a:ext>
            </a:extLst>
          </p:cNvPr>
          <p:cNvSpPr txBox="1"/>
          <p:nvPr/>
        </p:nvSpPr>
        <p:spPr>
          <a:xfrm>
            <a:off x="6422570" y="2604956"/>
            <a:ext cx="5323115" cy="2157450"/>
          </a:xfrm>
          <a:prstGeom prst="rect">
            <a:avLst/>
          </a:prstGeom>
          <a:noFill/>
        </p:spPr>
        <p:txBody>
          <a:bodyPr wrap="square">
            <a:spAutoFit/>
          </a:bodyPr>
          <a:lstStyle/>
          <a:p>
            <a:pPr>
              <a:lnSpc>
                <a:spcPct val="107000"/>
              </a:lnSpc>
              <a:spcAft>
                <a:spcPts val="800"/>
              </a:spcAft>
            </a:pPr>
            <a:r>
              <a:rPr lang="en-IN" sz="1800" i="1" kern="100" dirty="0">
                <a:solidFill>
                  <a:schemeClr val="bg1"/>
                </a:solidFill>
                <a:effectLst/>
                <a:latin typeface="Poppins" panose="00000500000000000000" pitchFamily="2" charset="0"/>
                <a:ea typeface="Calibri" panose="020F0502020204030204" pitchFamily="34" charset="0"/>
                <a:cs typeface="Poppins" panose="00000500000000000000" pitchFamily="2" charset="0"/>
              </a:rPr>
              <a:t>Imagine a world where computers not only understand human language but also generate meaningful conversations, craft compelling stories, and even assist in scientific research. This is no longer science fiction—it’s the reality of </a:t>
            </a:r>
            <a:r>
              <a:rPr lang="en-IN" sz="1800" b="1" i="1" kern="100" dirty="0">
                <a:solidFill>
                  <a:schemeClr val="bg1"/>
                </a:solidFill>
                <a:effectLst/>
                <a:latin typeface="Poppins" panose="00000500000000000000" pitchFamily="2" charset="0"/>
                <a:ea typeface="Calibri" panose="020F0502020204030204" pitchFamily="34" charset="0"/>
                <a:cs typeface="Poppins" panose="00000500000000000000" pitchFamily="2" charset="0"/>
              </a:rPr>
              <a:t>Large Language Models (LLMs)</a:t>
            </a:r>
            <a:r>
              <a:rPr lang="en-IN" sz="1800" i="1" kern="100" dirty="0">
                <a:solidFill>
                  <a:schemeClr val="bg1"/>
                </a:solidFill>
                <a:effectLst/>
                <a:latin typeface="Poppins" panose="00000500000000000000" pitchFamily="2" charset="0"/>
                <a:ea typeface="Calibri" panose="020F0502020204030204" pitchFamily="34" charset="0"/>
                <a:cs typeface="Poppins" panose="00000500000000000000" pitchFamily="2" charset="0"/>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dirty="0">
                <a:ln w="12700">
                  <a:noFill/>
                </a:ln>
                <a:solidFill>
                  <a:srgbClr val="262626">
                    <a:alpha val="100000"/>
                  </a:srgbClr>
                </a:solidFill>
                <a:latin typeface="poppins-bold"/>
                <a:ea typeface="poppins-bold"/>
                <a:cs typeface="poppins-bold"/>
              </a:rPr>
              <a:t>Definition and Overview</a:t>
            </a:r>
            <a:endParaRPr kumimoji="1" lang="zh-CN" altLang="en-US" dirty="0"/>
          </a:p>
        </p:txBody>
      </p:sp>
      <p:sp>
        <p:nvSpPr>
          <p:cNvPr id="23"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6" name="TextBox 25">
            <a:extLst>
              <a:ext uri="{FF2B5EF4-FFF2-40B4-BE49-F238E27FC236}">
                <a16:creationId xmlns:a16="http://schemas.microsoft.com/office/drawing/2014/main" id="{530E1EAC-69AE-4BA7-F259-02F9F9CD1956}"/>
              </a:ext>
            </a:extLst>
          </p:cNvPr>
          <p:cNvSpPr txBox="1"/>
          <p:nvPr/>
        </p:nvSpPr>
        <p:spPr>
          <a:xfrm>
            <a:off x="750848" y="1364953"/>
            <a:ext cx="10768051" cy="4950138"/>
          </a:xfrm>
          <a:prstGeom prst="rect">
            <a:avLst/>
          </a:prstGeom>
          <a:noFill/>
        </p:spPr>
        <p:txBody>
          <a:bodyPr wrap="square">
            <a:spAutoFit/>
          </a:bodyPr>
          <a:lstStyle/>
          <a:p>
            <a:pPr algn="ctr">
              <a:lnSpc>
                <a:spcPct val="107000"/>
              </a:lnSpc>
              <a:spcAft>
                <a:spcPts val="800"/>
              </a:spcAft>
              <a:buNone/>
            </a:pPr>
            <a:r>
              <a:rPr lang="en-IN" sz="1800" kern="100" dirty="0">
                <a:effectLst/>
                <a:latin typeface="Poppins" panose="00000500000000000000" pitchFamily="2" charset="0"/>
                <a:ea typeface="Calibri" panose="020F0502020204030204" pitchFamily="34" charset="0"/>
                <a:cs typeface="Poppins" panose="00000500000000000000" pitchFamily="2" charset="0"/>
              </a:rPr>
              <a:t>Think of LLMs as digital linguists, trained on vast amounts of text to predict, generate, and understand language. These AI systems leverage massive datasets and advanced algorithms to produce text that often feels </a:t>
            </a:r>
            <a:r>
              <a:rPr lang="en-IN" sz="1800" i="1" kern="100" dirty="0">
                <a:effectLst/>
                <a:latin typeface="Poppins" panose="00000500000000000000" pitchFamily="2" charset="0"/>
                <a:ea typeface="Calibri" panose="020F0502020204030204" pitchFamily="34" charset="0"/>
                <a:cs typeface="Poppins" panose="00000500000000000000" pitchFamily="2" charset="0"/>
              </a:rPr>
              <a:t>indistinguishable</a:t>
            </a:r>
            <a:r>
              <a:rPr lang="en-IN" sz="1800" kern="100" dirty="0">
                <a:effectLst/>
                <a:latin typeface="Poppins" panose="00000500000000000000" pitchFamily="2" charset="0"/>
                <a:ea typeface="Calibri" panose="020F0502020204030204" pitchFamily="34" charset="0"/>
                <a:cs typeface="Poppins" panose="00000500000000000000" pitchFamily="2" charset="0"/>
              </a:rPr>
              <a:t> from human writing.</a:t>
            </a:r>
          </a:p>
          <a:p>
            <a:pPr>
              <a:lnSpc>
                <a:spcPct val="107000"/>
              </a:lnSpc>
              <a:spcAft>
                <a:spcPts val="800"/>
              </a:spcAft>
              <a:buNone/>
            </a:pPr>
            <a:endParaRPr lang="en-IN" sz="1800" kern="100" dirty="0">
              <a:effectLst/>
              <a:latin typeface="Poppins" panose="00000500000000000000" pitchFamily="2" charset="0"/>
              <a:ea typeface="Calibri" panose="020F0502020204030204" pitchFamily="34" charset="0"/>
              <a:cs typeface="Poppins" panose="00000500000000000000" pitchFamily="2" charset="0"/>
            </a:endParaRPr>
          </a:p>
          <a:p>
            <a:pPr>
              <a:lnSpc>
                <a:spcPct val="107000"/>
              </a:lnSpc>
              <a:spcAft>
                <a:spcPts val="800"/>
              </a:spcAft>
              <a:buNone/>
            </a:pPr>
            <a:r>
              <a:rPr lang="en-IN" sz="1800" i="1" kern="100" dirty="0">
                <a:effectLst/>
                <a:latin typeface="Poppins" panose="00000500000000000000" pitchFamily="2" charset="0"/>
                <a:ea typeface="Calibri" panose="020F0502020204030204" pitchFamily="34" charset="0"/>
                <a:cs typeface="Poppins" panose="00000500000000000000" pitchFamily="2" charset="0"/>
              </a:rPr>
              <a:t>But how did we get here?</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Poppins" panose="00000500000000000000" pitchFamily="2" charset="0"/>
                <a:ea typeface="Calibri" panose="020F0502020204030204" pitchFamily="34" charset="0"/>
                <a:cs typeface="Poppins" panose="00000500000000000000" pitchFamily="2" charset="0"/>
              </a:rPr>
              <a:t>Early attempts at teaching computers language involved </a:t>
            </a:r>
            <a:r>
              <a:rPr lang="en-IN" sz="1800" b="1" kern="100" dirty="0">
                <a:effectLst/>
                <a:latin typeface="Poppins" panose="00000500000000000000" pitchFamily="2" charset="0"/>
                <a:ea typeface="Calibri" panose="020F0502020204030204" pitchFamily="34" charset="0"/>
                <a:cs typeface="Poppins" panose="00000500000000000000" pitchFamily="2" charset="0"/>
              </a:rPr>
              <a:t>rule-based systems</a:t>
            </a:r>
            <a:r>
              <a:rPr lang="en-IN" sz="1800" kern="100" dirty="0">
                <a:effectLst/>
                <a:latin typeface="Poppins" panose="00000500000000000000" pitchFamily="2" charset="0"/>
                <a:ea typeface="Calibri" panose="020F0502020204030204" pitchFamily="34" charset="0"/>
                <a:cs typeface="Poppins" panose="00000500000000000000" pitchFamily="2" charset="0"/>
              </a:rPr>
              <a:t>, where humans manually crafted grammar rules.</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Poppins" panose="00000500000000000000" pitchFamily="2" charset="0"/>
                <a:ea typeface="Calibri" panose="020F0502020204030204" pitchFamily="34" charset="0"/>
                <a:cs typeface="Poppins" panose="00000500000000000000" pitchFamily="2" charset="0"/>
              </a:rPr>
              <a:t>Then came </a:t>
            </a:r>
            <a:r>
              <a:rPr lang="en-IN" sz="1800" b="1" kern="100" dirty="0">
                <a:effectLst/>
                <a:latin typeface="Poppins" panose="00000500000000000000" pitchFamily="2" charset="0"/>
                <a:ea typeface="Calibri" panose="020F0502020204030204" pitchFamily="34" charset="0"/>
                <a:cs typeface="Poppins" panose="00000500000000000000" pitchFamily="2" charset="0"/>
              </a:rPr>
              <a:t>statistical methods</a:t>
            </a:r>
            <a:r>
              <a:rPr lang="en-IN" sz="1800" kern="100" dirty="0">
                <a:effectLst/>
                <a:latin typeface="Poppins" panose="00000500000000000000" pitchFamily="2" charset="0"/>
                <a:ea typeface="Calibri" panose="020F0502020204030204" pitchFamily="34" charset="0"/>
                <a:cs typeface="Poppins" panose="00000500000000000000" pitchFamily="2" charset="0"/>
              </a:rPr>
              <a:t>, which </a:t>
            </a:r>
            <a:r>
              <a:rPr lang="en-IN" sz="1800" kern="100" dirty="0" err="1">
                <a:effectLst/>
                <a:latin typeface="Poppins" panose="00000500000000000000" pitchFamily="2" charset="0"/>
                <a:ea typeface="Calibri" panose="020F0502020204030204" pitchFamily="34" charset="0"/>
                <a:cs typeface="Poppins" panose="00000500000000000000" pitchFamily="2" charset="0"/>
              </a:rPr>
              <a:t>analyzed</a:t>
            </a:r>
            <a:r>
              <a:rPr lang="en-IN" sz="1800" kern="100" dirty="0">
                <a:effectLst/>
                <a:latin typeface="Poppins" panose="00000500000000000000" pitchFamily="2" charset="0"/>
                <a:ea typeface="Calibri" panose="020F0502020204030204" pitchFamily="34" charset="0"/>
                <a:cs typeface="Poppins" panose="00000500000000000000" pitchFamily="2" charset="0"/>
              </a:rPr>
              <a:t> large text corpora to predict words probabilistically.</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Poppins" panose="00000500000000000000" pitchFamily="2" charset="0"/>
                <a:ea typeface="Calibri" panose="020F0502020204030204" pitchFamily="34" charset="0"/>
                <a:cs typeface="Poppins" panose="00000500000000000000" pitchFamily="2" charset="0"/>
              </a:rPr>
              <a:t>Finally, we entered the era of </a:t>
            </a:r>
            <a:r>
              <a:rPr lang="en-IN" sz="1800" b="1" kern="100" dirty="0">
                <a:effectLst/>
                <a:latin typeface="Poppins" panose="00000500000000000000" pitchFamily="2" charset="0"/>
                <a:ea typeface="Calibri" panose="020F0502020204030204" pitchFamily="34" charset="0"/>
                <a:cs typeface="Poppins" panose="00000500000000000000" pitchFamily="2" charset="0"/>
              </a:rPr>
              <a:t>neural networks</a:t>
            </a:r>
            <a:r>
              <a:rPr lang="en-IN" sz="1800" kern="100" dirty="0">
                <a:effectLst/>
                <a:latin typeface="Poppins" panose="00000500000000000000" pitchFamily="2" charset="0"/>
                <a:ea typeface="Calibri" panose="020F0502020204030204" pitchFamily="34" charset="0"/>
                <a:cs typeface="Poppins" panose="00000500000000000000" pitchFamily="2" charset="0"/>
              </a:rPr>
              <a:t>—starting with RNNs, improving with LSTMs, and culminating in the </a:t>
            </a:r>
            <a:r>
              <a:rPr lang="en-IN" sz="1800" b="1" kern="100" dirty="0">
                <a:effectLst/>
                <a:latin typeface="Poppins" panose="00000500000000000000" pitchFamily="2" charset="0"/>
                <a:ea typeface="Calibri" panose="020F0502020204030204" pitchFamily="34" charset="0"/>
                <a:cs typeface="Poppins" panose="00000500000000000000" pitchFamily="2" charset="0"/>
              </a:rPr>
              <a:t>transformer revolution</a:t>
            </a:r>
            <a:r>
              <a:rPr lang="en-IN" sz="1800" kern="100" dirty="0">
                <a:effectLst/>
                <a:latin typeface="Poppins" panose="00000500000000000000" pitchFamily="2" charset="0"/>
                <a:ea typeface="Calibri" panose="020F0502020204030204" pitchFamily="34" charset="0"/>
                <a:cs typeface="Poppins" panose="00000500000000000000" pitchFamily="2" charset="0"/>
              </a:rPr>
              <a:t> that changed everything.</a:t>
            </a:r>
          </a:p>
          <a:p>
            <a:pPr lvl="0">
              <a:lnSpc>
                <a:spcPct val="107000"/>
              </a:lnSpc>
              <a:spcAft>
                <a:spcPts val="800"/>
              </a:spcAft>
              <a:buSzPts val="1000"/>
              <a:tabLst>
                <a:tab pos="457200" algn="l"/>
              </a:tabLst>
            </a:pPr>
            <a:endParaRPr lang="en-IN" sz="1800" kern="100" dirty="0">
              <a:effectLst/>
              <a:latin typeface="Poppins" panose="00000500000000000000" pitchFamily="2" charset="0"/>
              <a:ea typeface="Calibri" panose="020F0502020204030204" pitchFamily="34" charset="0"/>
              <a:cs typeface="Poppins" panose="00000500000000000000" pitchFamily="2" charset="0"/>
            </a:endParaRPr>
          </a:p>
          <a:p>
            <a:pPr>
              <a:lnSpc>
                <a:spcPct val="107000"/>
              </a:lnSpc>
              <a:spcAft>
                <a:spcPts val="800"/>
              </a:spcAft>
            </a:pPr>
            <a:r>
              <a:rPr lang="en-IN" sz="1800" kern="100" dirty="0">
                <a:effectLst/>
                <a:latin typeface="Poppins" panose="00000500000000000000" pitchFamily="2" charset="0"/>
                <a:ea typeface="Calibri" panose="020F0502020204030204" pitchFamily="34" charset="0"/>
                <a:cs typeface="Poppins" panose="00000500000000000000" pitchFamily="2" charset="0"/>
              </a:rPr>
              <a:t>🚀 </a:t>
            </a:r>
            <a:r>
              <a:rPr lang="en-IN" sz="1800" b="1" kern="100" dirty="0">
                <a:effectLst/>
                <a:latin typeface="Poppins" panose="00000500000000000000" pitchFamily="2" charset="0"/>
                <a:ea typeface="Calibri" panose="020F0502020204030204" pitchFamily="34" charset="0"/>
                <a:cs typeface="Poppins" panose="00000500000000000000" pitchFamily="2" charset="0"/>
              </a:rPr>
              <a:t>Fun Fact</a:t>
            </a:r>
            <a:r>
              <a:rPr lang="en-IN" sz="1800" kern="100" dirty="0">
                <a:effectLst/>
                <a:latin typeface="Poppins" panose="00000500000000000000" pitchFamily="2" charset="0"/>
                <a:ea typeface="Calibri" panose="020F0502020204030204" pitchFamily="34" charset="0"/>
                <a:cs typeface="Poppins" panose="00000500000000000000" pitchFamily="2" charset="0"/>
              </a:rPr>
              <a:t>: The breakthrough transformer model introduced in 2017, </a:t>
            </a:r>
            <a:r>
              <a:rPr lang="en-IN" sz="1800" i="1" kern="100" dirty="0">
                <a:effectLst/>
                <a:latin typeface="Poppins" panose="00000500000000000000" pitchFamily="2" charset="0"/>
                <a:ea typeface="Calibri" panose="020F0502020204030204" pitchFamily="34" charset="0"/>
                <a:cs typeface="Poppins" panose="00000500000000000000" pitchFamily="2" charset="0"/>
              </a:rPr>
              <a:t>Attention is All You Need</a:t>
            </a:r>
            <a:r>
              <a:rPr lang="en-IN" sz="1800" kern="100" dirty="0">
                <a:effectLst/>
                <a:latin typeface="Poppins" panose="00000500000000000000" pitchFamily="2" charset="0"/>
                <a:ea typeface="Calibri" panose="020F0502020204030204" pitchFamily="34" charset="0"/>
                <a:cs typeface="Poppins" panose="00000500000000000000" pitchFamily="2" charset="0"/>
              </a:rPr>
              <a:t>, laid the foundation for today’s most advanced LLMs, including GPT and BERT.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rot="5400000">
            <a:off x="250385" y="2244021"/>
            <a:ext cx="4243228" cy="3401356"/>
          </a:xfrm>
          <a:prstGeom prst="hexagon">
            <a:avLst>
              <a:gd name="adj" fmla="val 29010"/>
              <a:gd name="vf" fmla="val 115470"/>
            </a:avLst>
          </a:prstGeom>
          <a:solidFill>
            <a:schemeClr val="bg1"/>
          </a:solidFill>
          <a:ln w="12700" cap="sq">
            <a:solidFill>
              <a:schemeClr val="accent1">
                <a:lumMod val="40000"/>
                <a:lumOff val="60000"/>
              </a:schemeClr>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407384" y="2369871"/>
            <a:ext cx="3929230" cy="3149656"/>
          </a:xfrm>
          <a:prstGeom prst="hexagon">
            <a:avLst>
              <a:gd name="adj" fmla="val 29010"/>
              <a:gd name="vf" fmla="val 115470"/>
            </a:avLst>
          </a:prstGeom>
          <a:solidFill>
            <a:schemeClr val="bg1"/>
          </a:solidFill>
          <a:ln w="38100" cap="sq">
            <a:solidFill>
              <a:schemeClr val="accent1"/>
            </a:solid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1981513" y="2405921"/>
            <a:ext cx="780972" cy="755776"/>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alpha val="53000"/>
                </a:schemeClr>
              </a:gs>
              <a:gs pos="100000">
                <a:schemeClr val="bg1">
                  <a:alpha val="0"/>
                </a:schemeClr>
              </a:gs>
            </a:gsLst>
            <a:lin ang="5400000" scaled="0"/>
          </a:gradFill>
          <a:ln w="635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1025435" y="3057729"/>
            <a:ext cx="2693128" cy="510971"/>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Neural Networks</a:t>
            </a:r>
            <a:endParaRPr kumimoji="1" lang="zh-CN" altLang="en-US"/>
          </a:p>
        </p:txBody>
      </p:sp>
      <p:sp>
        <p:nvSpPr>
          <p:cNvPr id="6" name="标题 1"/>
          <p:cNvSpPr txBox="1"/>
          <p:nvPr/>
        </p:nvSpPr>
        <p:spPr>
          <a:xfrm>
            <a:off x="1025435" y="3636354"/>
            <a:ext cx="2693128" cy="1481746"/>
          </a:xfrm>
          <a:prstGeom prst="rect">
            <a:avLst/>
          </a:prstGeom>
          <a:noFill/>
          <a:ln>
            <a:noFill/>
          </a:ln>
        </p:spPr>
        <p:txBody>
          <a:bodyPr vert="horz" wrap="square" lIns="0" tIns="0" rIns="0" bIns="0" rtlCol="0" anchor="t"/>
          <a:lstStyle/>
          <a:p>
            <a:pPr algn="ctr"/>
            <a:r>
              <a:rPr kumimoji="1" lang="en-US" altLang="zh-CN" sz="1175" dirty="0">
                <a:ln w="12700">
                  <a:noFill/>
                </a:ln>
                <a:solidFill>
                  <a:srgbClr val="262626">
                    <a:alpha val="100000"/>
                  </a:srgbClr>
                </a:solidFill>
                <a:latin typeface="Poppins"/>
                <a:ea typeface="Poppins"/>
                <a:cs typeface="Poppins"/>
              </a:rPr>
              <a:t>Neural networks serve as the backbone of LLMs, mimicking human brain function through interconnected layers that process data and learn patterns from vast textual information.</a:t>
            </a:r>
            <a:endParaRPr kumimoji="1" lang="zh-CN" altLang="en-US" dirty="0"/>
          </a:p>
        </p:txBody>
      </p:sp>
      <p:sp>
        <p:nvSpPr>
          <p:cNvPr id="7" name="标题 1"/>
          <p:cNvSpPr txBox="1"/>
          <p:nvPr/>
        </p:nvSpPr>
        <p:spPr>
          <a:xfrm rot="5400000">
            <a:off x="3974387" y="1710621"/>
            <a:ext cx="4243228" cy="3401356"/>
          </a:xfrm>
          <a:prstGeom prst="hexagon">
            <a:avLst>
              <a:gd name="adj" fmla="val 29010"/>
              <a:gd name="vf" fmla="val 115470"/>
            </a:avLst>
          </a:prstGeom>
          <a:solidFill>
            <a:schemeClr val="bg1"/>
          </a:solidFill>
          <a:ln w="12700" cap="sq">
            <a:solidFill>
              <a:schemeClr val="accent1">
                <a:lumMod val="40000"/>
                <a:lumOff val="60000"/>
              </a:schemeClr>
            </a:solidFill>
            <a:miter/>
          </a:ln>
        </p:spPr>
        <p:txBody>
          <a:bodyPr vert="horz" wrap="square" lIns="91440" tIns="45720" rIns="91440" bIns="45720" rtlCol="0" anchor="ctr"/>
          <a:lstStyle/>
          <a:p>
            <a:pPr algn="ctr"/>
            <a:endParaRPr kumimoji="1" lang="zh-CN" altLang="en-US"/>
          </a:p>
        </p:txBody>
      </p:sp>
      <p:sp>
        <p:nvSpPr>
          <p:cNvPr id="8" name="标题 1"/>
          <p:cNvSpPr txBox="1"/>
          <p:nvPr/>
        </p:nvSpPr>
        <p:spPr>
          <a:xfrm rot="5400000">
            <a:off x="4131386" y="1836471"/>
            <a:ext cx="3929230" cy="3149656"/>
          </a:xfrm>
          <a:prstGeom prst="hexagon">
            <a:avLst>
              <a:gd name="adj" fmla="val 29010"/>
              <a:gd name="vf" fmla="val 115470"/>
            </a:avLst>
          </a:prstGeom>
          <a:solidFill>
            <a:schemeClr val="bg1"/>
          </a:solidFill>
          <a:ln w="381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5705515" y="1896389"/>
            <a:ext cx="780972" cy="708041"/>
          </a:xfrm>
          <a:custGeom>
            <a:avLst/>
            <a:gdLst>
              <a:gd name="connsiteX0" fmla="*/ 31770 w 794163"/>
              <a:gd name="connsiteY0" fmla="*/ 656460 h 720001"/>
              <a:gd name="connsiteX1" fmla="*/ 762297 w 794163"/>
              <a:gd name="connsiteY1" fmla="*/ 656460 h 720001"/>
              <a:gd name="connsiteX2" fmla="*/ 794163 w 794163"/>
              <a:gd name="connsiteY2" fmla="*/ 688230 h 720001"/>
              <a:gd name="connsiteX3" fmla="*/ 762392 w 794163"/>
              <a:gd name="connsiteY3" fmla="*/ 720001 h 720001"/>
              <a:gd name="connsiteX4" fmla="*/ 31770 w 794163"/>
              <a:gd name="connsiteY4" fmla="*/ 720001 h 720001"/>
              <a:gd name="connsiteX5" fmla="*/ 0 w 794163"/>
              <a:gd name="connsiteY5" fmla="*/ 688230 h 720001"/>
              <a:gd name="connsiteX6" fmla="*/ 31770 w 794163"/>
              <a:gd name="connsiteY6" fmla="*/ 656460 h 720001"/>
              <a:gd name="connsiteX7" fmla="*/ 613493 w 794163"/>
              <a:gd name="connsiteY7" fmla="*/ 317608 h 720001"/>
              <a:gd name="connsiteX8" fmla="*/ 710048 w 794163"/>
              <a:gd name="connsiteY8" fmla="*/ 317608 h 720001"/>
              <a:gd name="connsiteX9" fmla="*/ 767655 w 794163"/>
              <a:gd name="connsiteY9" fmla="*/ 375216 h 720001"/>
              <a:gd name="connsiteX10" fmla="*/ 767655 w 794163"/>
              <a:gd name="connsiteY10" fmla="*/ 524689 h 720001"/>
              <a:gd name="connsiteX11" fmla="*/ 710048 w 794163"/>
              <a:gd name="connsiteY11" fmla="*/ 582297 h 720001"/>
              <a:gd name="connsiteX12" fmla="*/ 613493 w 794163"/>
              <a:gd name="connsiteY12" fmla="*/ 582297 h 720001"/>
              <a:gd name="connsiteX13" fmla="*/ 555885 w 794163"/>
              <a:gd name="connsiteY13" fmla="*/ 524689 h 720001"/>
              <a:gd name="connsiteX14" fmla="*/ 555885 w 794163"/>
              <a:gd name="connsiteY14" fmla="*/ 375216 h 720001"/>
              <a:gd name="connsiteX15" fmla="*/ 613493 w 794163"/>
              <a:gd name="connsiteY15" fmla="*/ 317608 h 720001"/>
              <a:gd name="connsiteX16" fmla="*/ 84019 w 794163"/>
              <a:gd name="connsiteY16" fmla="*/ 211770 h 720001"/>
              <a:gd name="connsiteX17" fmla="*/ 180574 w 794163"/>
              <a:gd name="connsiteY17" fmla="*/ 211770 h 720001"/>
              <a:gd name="connsiteX18" fmla="*/ 238182 w 794163"/>
              <a:gd name="connsiteY18" fmla="*/ 269282 h 720001"/>
              <a:gd name="connsiteX19" fmla="*/ 238182 w 794163"/>
              <a:gd name="connsiteY19" fmla="*/ 524785 h 720001"/>
              <a:gd name="connsiteX20" fmla="*/ 180574 w 794163"/>
              <a:gd name="connsiteY20" fmla="*/ 582393 h 720001"/>
              <a:gd name="connsiteX21" fmla="*/ 84019 w 794163"/>
              <a:gd name="connsiteY21" fmla="*/ 582393 h 720001"/>
              <a:gd name="connsiteX22" fmla="*/ 26411 w 794163"/>
              <a:gd name="connsiteY22" fmla="*/ 524785 h 720001"/>
              <a:gd name="connsiteX23" fmla="*/ 26411 w 794163"/>
              <a:gd name="connsiteY23" fmla="*/ 269378 h 720001"/>
              <a:gd name="connsiteX24" fmla="*/ 84019 w 794163"/>
              <a:gd name="connsiteY24" fmla="*/ 211770 h 720001"/>
              <a:gd name="connsiteX25" fmla="*/ 348708 w 794163"/>
              <a:gd name="connsiteY25" fmla="*/ 0 h 720001"/>
              <a:gd name="connsiteX26" fmla="*/ 445359 w 794163"/>
              <a:gd name="connsiteY26" fmla="*/ 0 h 720001"/>
              <a:gd name="connsiteX27" fmla="*/ 502871 w 794163"/>
              <a:gd name="connsiteY27" fmla="*/ 57607 h 720001"/>
              <a:gd name="connsiteX28" fmla="*/ 502871 w 794163"/>
              <a:gd name="connsiteY28" fmla="*/ 524785 h 720001"/>
              <a:gd name="connsiteX29" fmla="*/ 445263 w 794163"/>
              <a:gd name="connsiteY29" fmla="*/ 582393 h 720001"/>
              <a:gd name="connsiteX30" fmla="*/ 348708 w 794163"/>
              <a:gd name="connsiteY30" fmla="*/ 582393 h 720001"/>
              <a:gd name="connsiteX31" fmla="*/ 291100 w 794163"/>
              <a:gd name="connsiteY31" fmla="*/ 524785 h 720001"/>
              <a:gd name="connsiteX32" fmla="*/ 291100 w 794163"/>
              <a:gd name="connsiteY32" fmla="*/ 57607 h 720001"/>
              <a:gd name="connsiteX33" fmla="*/ 348708 w 794163"/>
              <a:gd name="connsiteY33" fmla="*/ 0 h 720001"/>
            </a:gdLst>
            <a:ahLst/>
            <a:cxnLst/>
            <a:rect l="l" t="t" r="r" b="b"/>
            <a:pathLst>
              <a:path w="794163" h="720001">
                <a:moveTo>
                  <a:pt x="31770" y="656460"/>
                </a:moveTo>
                <a:lnTo>
                  <a:pt x="762297" y="656460"/>
                </a:lnTo>
                <a:cubicBezTo>
                  <a:pt x="779904" y="656460"/>
                  <a:pt x="794067" y="670622"/>
                  <a:pt x="794163" y="688230"/>
                </a:cubicBezTo>
                <a:cubicBezTo>
                  <a:pt x="794163" y="705742"/>
                  <a:pt x="779904" y="720001"/>
                  <a:pt x="762392" y="720001"/>
                </a:cubicBezTo>
                <a:lnTo>
                  <a:pt x="31770" y="720001"/>
                </a:lnTo>
                <a:cubicBezTo>
                  <a:pt x="14258" y="720001"/>
                  <a:pt x="0" y="705742"/>
                  <a:pt x="0" y="688230"/>
                </a:cubicBezTo>
                <a:cubicBezTo>
                  <a:pt x="0" y="670718"/>
                  <a:pt x="14258" y="656460"/>
                  <a:pt x="31770" y="656460"/>
                </a:cubicBezTo>
                <a:close/>
                <a:moveTo>
                  <a:pt x="613493" y="317608"/>
                </a:moveTo>
                <a:lnTo>
                  <a:pt x="710048" y="317608"/>
                </a:lnTo>
                <a:cubicBezTo>
                  <a:pt x="741818" y="317608"/>
                  <a:pt x="767655" y="343445"/>
                  <a:pt x="767655" y="375216"/>
                </a:cubicBezTo>
                <a:lnTo>
                  <a:pt x="767655" y="524689"/>
                </a:lnTo>
                <a:cubicBezTo>
                  <a:pt x="767655" y="556364"/>
                  <a:pt x="741723" y="582297"/>
                  <a:pt x="710048" y="582297"/>
                </a:cubicBezTo>
                <a:lnTo>
                  <a:pt x="613493" y="582297"/>
                </a:lnTo>
                <a:cubicBezTo>
                  <a:pt x="581818" y="582297"/>
                  <a:pt x="555885" y="556364"/>
                  <a:pt x="555885" y="524689"/>
                </a:cubicBezTo>
                <a:lnTo>
                  <a:pt x="555885" y="375216"/>
                </a:lnTo>
                <a:cubicBezTo>
                  <a:pt x="555885" y="343349"/>
                  <a:pt x="581722" y="317608"/>
                  <a:pt x="613493" y="317608"/>
                </a:cubicBezTo>
                <a:close/>
                <a:moveTo>
                  <a:pt x="84019" y="211770"/>
                </a:moveTo>
                <a:lnTo>
                  <a:pt x="180574" y="211770"/>
                </a:lnTo>
                <a:cubicBezTo>
                  <a:pt x="212440" y="211770"/>
                  <a:pt x="238182" y="237512"/>
                  <a:pt x="238182" y="269282"/>
                </a:cubicBezTo>
                <a:lnTo>
                  <a:pt x="238182" y="524785"/>
                </a:lnTo>
                <a:cubicBezTo>
                  <a:pt x="238182" y="556460"/>
                  <a:pt x="212248" y="582393"/>
                  <a:pt x="180574" y="582393"/>
                </a:cubicBezTo>
                <a:lnTo>
                  <a:pt x="84019" y="582393"/>
                </a:lnTo>
                <a:cubicBezTo>
                  <a:pt x="52344" y="582393"/>
                  <a:pt x="26411" y="556460"/>
                  <a:pt x="26411" y="524785"/>
                </a:cubicBezTo>
                <a:lnTo>
                  <a:pt x="26411" y="269378"/>
                </a:lnTo>
                <a:cubicBezTo>
                  <a:pt x="26411" y="237512"/>
                  <a:pt x="52248" y="211770"/>
                  <a:pt x="84019" y="211770"/>
                </a:cubicBezTo>
                <a:close/>
                <a:moveTo>
                  <a:pt x="348708" y="0"/>
                </a:moveTo>
                <a:lnTo>
                  <a:pt x="445359" y="0"/>
                </a:lnTo>
                <a:cubicBezTo>
                  <a:pt x="477129" y="0"/>
                  <a:pt x="502871" y="25741"/>
                  <a:pt x="502871" y="57607"/>
                </a:cubicBezTo>
                <a:lnTo>
                  <a:pt x="502871" y="524785"/>
                </a:lnTo>
                <a:cubicBezTo>
                  <a:pt x="502871" y="556460"/>
                  <a:pt x="476937" y="582393"/>
                  <a:pt x="445263" y="582393"/>
                </a:cubicBezTo>
                <a:lnTo>
                  <a:pt x="348708" y="582393"/>
                </a:lnTo>
                <a:cubicBezTo>
                  <a:pt x="317033" y="582393"/>
                  <a:pt x="291100" y="556460"/>
                  <a:pt x="291100" y="524785"/>
                </a:cubicBezTo>
                <a:lnTo>
                  <a:pt x="291100" y="57607"/>
                </a:lnTo>
                <a:cubicBezTo>
                  <a:pt x="291100" y="25741"/>
                  <a:pt x="316937" y="0"/>
                  <a:pt x="348708" y="0"/>
                </a:cubicBezTo>
                <a:close/>
              </a:path>
            </a:pathLst>
          </a:custGeom>
          <a:gradFill>
            <a:gsLst>
              <a:gs pos="0">
                <a:schemeClr val="accent1">
                  <a:alpha val="53000"/>
                </a:schemeClr>
              </a:gs>
              <a:gs pos="100000">
                <a:schemeClr val="bg1">
                  <a:alpha val="0"/>
                </a:schemeClr>
              </a:gs>
            </a:gsLst>
            <a:lin ang="5400000" scaled="0"/>
          </a:gradFill>
          <a:ln w="635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4749437" y="2524329"/>
            <a:ext cx="2693128" cy="510971"/>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Training Data</a:t>
            </a:r>
            <a:endParaRPr kumimoji="1" lang="zh-CN" altLang="en-US"/>
          </a:p>
        </p:txBody>
      </p:sp>
      <p:sp>
        <p:nvSpPr>
          <p:cNvPr id="11" name="标题 1"/>
          <p:cNvSpPr txBox="1"/>
          <p:nvPr/>
        </p:nvSpPr>
        <p:spPr>
          <a:xfrm>
            <a:off x="4749437" y="3102954"/>
            <a:ext cx="2693128" cy="1468951"/>
          </a:xfrm>
          <a:prstGeom prst="rect">
            <a:avLst/>
          </a:prstGeom>
          <a:noFill/>
          <a:ln>
            <a:noFill/>
          </a:ln>
        </p:spPr>
        <p:txBody>
          <a:bodyPr vert="horz" wrap="square" lIns="0" tIns="0" rIns="0" bIns="0" rtlCol="0" anchor="t"/>
          <a:lstStyle/>
          <a:p>
            <a:pPr algn="ctr"/>
            <a:r>
              <a:rPr kumimoji="1" lang="en-US" altLang="zh-CN" sz="1174" dirty="0">
                <a:ln w="12700">
                  <a:noFill/>
                </a:ln>
                <a:solidFill>
                  <a:srgbClr val="262626">
                    <a:alpha val="100000"/>
                  </a:srgbClr>
                </a:solidFill>
                <a:latin typeface="Poppins"/>
                <a:ea typeface="Poppins"/>
                <a:cs typeface="Poppins"/>
              </a:rPr>
              <a:t>Training data for LLMs consists of diverse text samples from books, websites, and articles, enabling the models to learn syntax, semantics, and context, which enhance their understanding of various topics.</a:t>
            </a:r>
            <a:endParaRPr kumimoji="1" lang="zh-CN" altLang="en-US" dirty="0"/>
          </a:p>
        </p:txBody>
      </p:sp>
      <p:sp>
        <p:nvSpPr>
          <p:cNvPr id="12" name="标题 1"/>
          <p:cNvSpPr txBox="1"/>
          <p:nvPr/>
        </p:nvSpPr>
        <p:spPr>
          <a:xfrm rot="5400000">
            <a:off x="7698388" y="2244021"/>
            <a:ext cx="4243228" cy="3401356"/>
          </a:xfrm>
          <a:prstGeom prst="hexagon">
            <a:avLst>
              <a:gd name="adj" fmla="val 29010"/>
              <a:gd name="vf" fmla="val 115470"/>
            </a:avLst>
          </a:prstGeom>
          <a:solidFill>
            <a:schemeClr val="bg1"/>
          </a:solidFill>
          <a:ln w="12700" cap="sq">
            <a:solidFill>
              <a:schemeClr val="accent1">
                <a:lumMod val="40000"/>
                <a:lumOff val="60000"/>
              </a:schemeClr>
            </a:solid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5400000">
            <a:off x="7855387" y="2369871"/>
            <a:ext cx="3929230" cy="3149656"/>
          </a:xfrm>
          <a:prstGeom prst="hexagon">
            <a:avLst>
              <a:gd name="adj" fmla="val 29010"/>
              <a:gd name="vf" fmla="val 115470"/>
            </a:avLst>
          </a:prstGeom>
          <a:solidFill>
            <a:schemeClr val="bg1"/>
          </a:solidFill>
          <a:ln w="38100" cap="sq">
            <a:solidFill>
              <a:schemeClr val="accent1"/>
            </a:solidFill>
            <a:miter/>
          </a:ln>
        </p:spPr>
        <p:txBody>
          <a:bodyPr vert="horz" wrap="square" lIns="91440" tIns="45720" rIns="91440" bIns="45720" rtlCol="0" anchor="ctr"/>
          <a:lstStyle/>
          <a:p>
            <a:pPr algn="ctr"/>
            <a:endParaRPr kumimoji="1" lang="zh-CN" altLang="en-US"/>
          </a:p>
        </p:txBody>
      </p:sp>
      <p:sp>
        <p:nvSpPr>
          <p:cNvPr id="14" name="标题 1"/>
          <p:cNvSpPr txBox="1"/>
          <p:nvPr/>
        </p:nvSpPr>
        <p:spPr>
          <a:xfrm>
            <a:off x="9429516" y="2393323"/>
            <a:ext cx="780972" cy="78097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gradFill>
            <a:gsLst>
              <a:gs pos="0">
                <a:schemeClr val="accent1">
                  <a:alpha val="53000"/>
                </a:schemeClr>
              </a:gs>
              <a:gs pos="100000">
                <a:schemeClr val="bg1">
                  <a:alpha val="0"/>
                </a:schemeClr>
              </a:gs>
            </a:gsLst>
            <a:lin ang="5400000" scaled="0"/>
          </a:gradFill>
          <a:ln w="635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8473438" y="3057729"/>
            <a:ext cx="2693128" cy="510971"/>
          </a:xfrm>
          <a:prstGeom prst="rect">
            <a:avLst/>
          </a:prstGeom>
          <a:noFill/>
          <a:ln>
            <a:noFill/>
          </a:ln>
        </p:spPr>
        <p:txBody>
          <a:bodyPr vert="horz" wrap="square" lIns="0" tIns="0" rIns="0" bIns="0" rtlCol="0" anchor="ctr"/>
          <a:lstStyle/>
          <a:p>
            <a:pPr algn="ctr"/>
            <a:r>
              <a:rPr kumimoji="1" lang="en-US" altLang="zh-CN" sz="1600">
                <a:ln w="12700">
                  <a:noFill/>
                </a:ln>
                <a:solidFill>
                  <a:srgbClr val="262626">
                    <a:alpha val="100000"/>
                  </a:srgbClr>
                </a:solidFill>
                <a:latin typeface="poppins-bold"/>
                <a:ea typeface="poppins-bold"/>
                <a:cs typeface="poppins-bold"/>
              </a:rPr>
              <a:t>Tokenization</a:t>
            </a:r>
            <a:endParaRPr kumimoji="1" lang="zh-CN" altLang="en-US"/>
          </a:p>
        </p:txBody>
      </p:sp>
      <p:sp>
        <p:nvSpPr>
          <p:cNvPr id="16" name="标题 1"/>
          <p:cNvSpPr txBox="1"/>
          <p:nvPr/>
        </p:nvSpPr>
        <p:spPr>
          <a:xfrm>
            <a:off x="8473438" y="3636354"/>
            <a:ext cx="2693128" cy="1481746"/>
          </a:xfrm>
          <a:prstGeom prst="rect">
            <a:avLst/>
          </a:prstGeom>
          <a:noFill/>
          <a:ln>
            <a:noFill/>
          </a:ln>
        </p:spPr>
        <p:txBody>
          <a:bodyPr vert="horz" wrap="square" lIns="0" tIns="0" rIns="0" bIns="0" rtlCol="0" anchor="t"/>
          <a:lstStyle/>
          <a:p>
            <a:pPr algn="ctr"/>
            <a:r>
              <a:rPr kumimoji="1" lang="en-US" altLang="zh-CN" sz="1200" dirty="0">
                <a:ln w="12700">
                  <a:noFill/>
                </a:ln>
                <a:solidFill>
                  <a:srgbClr val="262626">
                    <a:alpha val="100000"/>
                  </a:srgbClr>
                </a:solidFill>
                <a:latin typeface="Poppins"/>
                <a:ea typeface="Poppins"/>
                <a:cs typeface="Poppins"/>
              </a:rPr>
              <a:t>Tokenization is the process of breaking down text into manageable pieces, or tokens, allowing LLMs to efficiently analyze and generate responses by structuring language into units of meaning.</a:t>
            </a:r>
            <a:endParaRPr kumimoji="1" lang="zh-CN" altLang="en-US" sz="2800" dirty="0"/>
          </a:p>
        </p:txBody>
      </p:sp>
      <p:sp>
        <p:nvSpPr>
          <p:cNvPr id="17"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Core Components</a:t>
            </a:r>
            <a:endParaRPr kumimoji="1" lang="zh-CN" altLang="en-US"/>
          </a:p>
        </p:txBody>
      </p:sp>
      <p:sp>
        <p:nvSpPr>
          <p:cNvPr id="19"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a:ln w="12700">
                  <a:noFill/>
                </a:ln>
                <a:solidFill>
                  <a:srgbClr val="262626">
                    <a:alpha val="100000"/>
                  </a:srgbClr>
                </a:solidFill>
                <a:latin typeface="poppins-bold"/>
                <a:ea typeface="poppins-bold"/>
                <a:cs typeface="poppins-bold"/>
              </a:rPr>
              <a:t>Architecture of LLMs</a:t>
            </a:r>
            <a:endParaRPr kumimoji="1" lang="zh-CN" altLang="en-US"/>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a:ln w="12700">
                  <a:noFill/>
                </a:ln>
                <a:solidFill>
                  <a:srgbClr val="AD1D23">
                    <a:alpha val="100000"/>
                  </a:srgbClr>
                </a:solidFill>
                <a:latin typeface="Fira Sans Black"/>
                <a:ea typeface="Fira Sans Black"/>
                <a:cs typeface="Fira Sans Black"/>
              </a:rPr>
              <a:t> 02</a:t>
            </a:r>
            <a:endParaRPr kumimoji="1" lang="zh-CN" altLang="en-US"/>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2905318" y="1130300"/>
            <a:ext cx="6583780" cy="1368592"/>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rot="5400000">
            <a:off x="2536684" y="1447967"/>
            <a:ext cx="737268" cy="737268"/>
          </a:xfrm>
          <a:prstGeom prst="plaque">
            <a:avLst>
              <a:gd name="adj" fmla="val 21884"/>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rot="5400000">
            <a:off x="9335577" y="2349517"/>
            <a:ext cx="307039" cy="307039"/>
          </a:xfrm>
          <a:prstGeom prst="plaque">
            <a:avLst>
              <a:gd name="adj" fmla="val 31445"/>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a:off x="3535210" y="1642028"/>
            <a:ext cx="5782438" cy="752139"/>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Transformer models revolutionized natural language processing by utilizing self- attention mechanisms, allowing for parallel processing of data and improving training efficiency and effectiveness.</a:t>
            </a:r>
            <a:endParaRPr kumimoji="1" lang="zh-CN" altLang="en-US" dirty="0"/>
          </a:p>
        </p:txBody>
      </p:sp>
      <p:sp>
        <p:nvSpPr>
          <p:cNvPr id="6" name="标题 1"/>
          <p:cNvSpPr txBox="1"/>
          <p:nvPr/>
        </p:nvSpPr>
        <p:spPr>
          <a:xfrm>
            <a:off x="2720794" y="1649309"/>
            <a:ext cx="369050" cy="334584"/>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3535210" y="1264652"/>
            <a:ext cx="5782438" cy="366629"/>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Transformer Models</a:t>
            </a:r>
            <a:endParaRPr kumimoji="1" lang="zh-CN" altLang="en-US"/>
          </a:p>
        </p:txBody>
      </p:sp>
      <p:sp>
        <p:nvSpPr>
          <p:cNvPr id="8" name="标题 1"/>
          <p:cNvSpPr txBox="1"/>
          <p:nvPr/>
        </p:nvSpPr>
        <p:spPr>
          <a:xfrm>
            <a:off x="2905318" y="2869072"/>
            <a:ext cx="6583780" cy="1368592"/>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9" name="标题 1"/>
          <p:cNvSpPr txBox="1"/>
          <p:nvPr/>
        </p:nvSpPr>
        <p:spPr>
          <a:xfrm rot="5400000">
            <a:off x="2536684" y="3186739"/>
            <a:ext cx="737268" cy="737268"/>
          </a:xfrm>
          <a:prstGeom prst="plaque">
            <a:avLst>
              <a:gd name="adj" fmla="val 21884"/>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rot="5400000">
            <a:off x="9335577" y="4088289"/>
            <a:ext cx="307039" cy="307039"/>
          </a:xfrm>
          <a:prstGeom prst="plaque">
            <a:avLst>
              <a:gd name="adj" fmla="val 31445"/>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3535210" y="3380800"/>
            <a:ext cx="5782438" cy="752139"/>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The GPT (Generative Pre- trained Transformer) family of models is known for its autoregressive nature, generating human- like text by predicting the next token in a sequence based on prior context.</a:t>
            </a:r>
            <a:endParaRPr kumimoji="1" lang="zh-CN" altLang="en-US" dirty="0"/>
          </a:p>
        </p:txBody>
      </p:sp>
      <p:sp>
        <p:nvSpPr>
          <p:cNvPr id="12" name="标题 1"/>
          <p:cNvSpPr txBox="1"/>
          <p:nvPr/>
        </p:nvSpPr>
        <p:spPr>
          <a:xfrm>
            <a:off x="2727864" y="3370848"/>
            <a:ext cx="354911" cy="369050"/>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3535210" y="3003424"/>
            <a:ext cx="5782438" cy="366629"/>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GPT Family</a:t>
            </a:r>
            <a:endParaRPr kumimoji="1" lang="zh-CN" altLang="en-US"/>
          </a:p>
        </p:txBody>
      </p:sp>
      <p:sp>
        <p:nvSpPr>
          <p:cNvPr id="14" name="标题 1"/>
          <p:cNvSpPr txBox="1"/>
          <p:nvPr/>
        </p:nvSpPr>
        <p:spPr>
          <a:xfrm>
            <a:off x="2905318" y="4607844"/>
            <a:ext cx="6583780" cy="1368592"/>
          </a:xfrm>
          <a:prstGeom prst="rect">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5400000">
            <a:off x="2536684" y="4925511"/>
            <a:ext cx="737268" cy="737268"/>
          </a:xfrm>
          <a:prstGeom prst="plaque">
            <a:avLst>
              <a:gd name="adj" fmla="val 21884"/>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5400000">
            <a:off x="9335577" y="5827061"/>
            <a:ext cx="307039" cy="307039"/>
          </a:xfrm>
          <a:prstGeom prst="plaque">
            <a:avLst>
              <a:gd name="adj" fmla="val 31445"/>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3535210" y="5119572"/>
            <a:ext cx="5782438" cy="752139"/>
          </a:xfrm>
          <a:prstGeom prst="rect">
            <a:avLst/>
          </a:prstGeom>
          <a:noFill/>
          <a:ln>
            <a:noFill/>
          </a:ln>
        </p:spPr>
        <p:txBody>
          <a:bodyPr vert="horz" wrap="square" lIns="0" tIns="0" rIns="0" bIns="0" rtlCol="0" anchor="t"/>
          <a:lstStyle/>
          <a:p>
            <a:pPr algn="l"/>
            <a:r>
              <a:rPr kumimoji="1" lang="en-US" altLang="zh-CN" sz="1200" dirty="0">
                <a:ln w="12700">
                  <a:noFill/>
                </a:ln>
                <a:solidFill>
                  <a:srgbClr val="262626">
                    <a:alpha val="100000"/>
                  </a:srgbClr>
                </a:solidFill>
                <a:latin typeface="Poppins"/>
                <a:ea typeface="Poppins"/>
                <a:cs typeface="Poppins"/>
              </a:rPr>
              <a:t>BERT (Bidirectional Encoder Representations from Transformers) models utilize a masked language modeling approach, which allows them to grasp context from both directions, enhancing understanding of nuanced language.</a:t>
            </a:r>
            <a:endParaRPr kumimoji="1" lang="zh-CN" altLang="en-US" sz="3200" dirty="0"/>
          </a:p>
        </p:txBody>
      </p:sp>
      <p:sp>
        <p:nvSpPr>
          <p:cNvPr id="18" name="标题 1"/>
          <p:cNvSpPr txBox="1"/>
          <p:nvPr/>
        </p:nvSpPr>
        <p:spPr>
          <a:xfrm>
            <a:off x="2720794" y="5109620"/>
            <a:ext cx="369050" cy="36905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3535210" y="4742196"/>
            <a:ext cx="5782438" cy="366629"/>
          </a:xfrm>
          <a:prstGeom prst="rect">
            <a:avLst/>
          </a:prstGeom>
          <a:noFill/>
          <a:ln>
            <a:noFill/>
          </a:ln>
        </p:spPr>
        <p:txBody>
          <a:bodyPr vert="horz" wrap="square" lIns="0" tIns="0" rIns="0" bIns="0" rtlCol="0" anchor="b"/>
          <a:lstStyle/>
          <a:p>
            <a:pPr algn="l"/>
            <a:r>
              <a:rPr kumimoji="1" lang="en-US" altLang="zh-CN" sz="1600">
                <a:ln w="12700">
                  <a:noFill/>
                </a:ln>
                <a:solidFill>
                  <a:srgbClr val="262626">
                    <a:alpha val="100000"/>
                  </a:srgbClr>
                </a:solidFill>
                <a:latin typeface="poppins-bold"/>
                <a:ea typeface="poppins-bold"/>
                <a:cs typeface="poppins-bold"/>
              </a:rPr>
              <a:t>BERT and Similar Models</a:t>
            </a:r>
            <a:endParaRPr kumimoji="1" lang="zh-CN" altLang="en-US"/>
          </a:p>
        </p:txBody>
      </p:sp>
      <p:sp>
        <p:nvSpPr>
          <p:cNvPr id="20"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Common Architectures</a:t>
            </a:r>
            <a:endParaRPr kumimoji="1" lang="zh-CN" altLang="en-US"/>
          </a:p>
        </p:txBody>
      </p:sp>
      <p:sp>
        <p:nvSpPr>
          <p:cNvPr id="22"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25" name="TextBox 24">
            <a:extLst>
              <a:ext uri="{FF2B5EF4-FFF2-40B4-BE49-F238E27FC236}">
                <a16:creationId xmlns:a16="http://schemas.microsoft.com/office/drawing/2014/main" id="{54CA86B0-B615-08CE-0143-39DD8BDA5754}"/>
              </a:ext>
            </a:extLst>
          </p:cNvPr>
          <p:cNvSpPr txBox="1"/>
          <p:nvPr/>
        </p:nvSpPr>
        <p:spPr>
          <a:xfrm>
            <a:off x="535469" y="6121051"/>
            <a:ext cx="11092286" cy="546047"/>
          </a:xfrm>
          <a:prstGeom prst="rect">
            <a:avLst/>
          </a:prstGeom>
          <a:noFill/>
        </p:spPr>
        <p:txBody>
          <a:bodyPr wrap="square">
            <a:spAutoFit/>
          </a:bodyPr>
          <a:lstStyle/>
          <a:p>
            <a:pPr>
              <a:lnSpc>
                <a:spcPct val="107000"/>
              </a:lnSpc>
              <a:spcAft>
                <a:spcPts val="800"/>
              </a:spcAft>
            </a:pPr>
            <a:r>
              <a:rPr lang="en-IN" sz="1400" i="1" kern="100" dirty="0">
                <a:effectLst/>
                <a:latin typeface="Poppins" panose="00000500000000000000" pitchFamily="2" charset="0"/>
                <a:ea typeface="Calibri" panose="020F0502020204030204" pitchFamily="34" charset="0"/>
                <a:cs typeface="Poppins" panose="00000500000000000000" pitchFamily="2" charset="0"/>
              </a:rPr>
              <a:t>💡Google's search engine drastically improved in 2019 when BERT was integrated, allowing for a deeper understanding of natural queries.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1048752" y="2158666"/>
            <a:ext cx="4720089" cy="2958765"/>
          </a:xfrm>
          <a:prstGeom prst="roundRect">
            <a:avLst>
              <a:gd name="adj" fmla="val 1239"/>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 name="标题 1"/>
          <p:cNvSpPr txBox="1"/>
          <p:nvPr/>
        </p:nvSpPr>
        <p:spPr>
          <a:xfrm>
            <a:off x="1285987" y="2695073"/>
            <a:ext cx="4343078" cy="2237873"/>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The attention mechanism enables models to focus on specific parts of the input sequence, significantly enhancing their ability to interpret relationships between words and overall contextual meaning.</a:t>
            </a:r>
            <a:endParaRPr kumimoji="1" lang="zh-CN" altLang="en-US" dirty="0"/>
          </a:p>
        </p:txBody>
      </p:sp>
      <p:sp>
        <p:nvSpPr>
          <p:cNvPr id="4" name="标题 1"/>
          <p:cNvSpPr txBox="1"/>
          <p:nvPr/>
        </p:nvSpPr>
        <p:spPr>
          <a:xfrm>
            <a:off x="5181499" y="4415589"/>
            <a:ext cx="657230" cy="529390"/>
          </a:xfrm>
          <a:prstGeom prst="rect">
            <a:avLst/>
          </a:prstGeom>
          <a:noFill/>
          <a:ln>
            <a:noFill/>
          </a:ln>
        </p:spPr>
        <p:txBody>
          <a:bodyPr vert="horz" wrap="square" lIns="0" tIns="0" rIns="0" bIns="0" rtlCol="0" anchor="t"/>
          <a:lstStyle/>
          <a:p>
            <a:pPr algn="ctr"/>
            <a:r>
              <a:rPr kumimoji="1" lang="en-US" altLang="zh-CN" sz="6000">
                <a:ln w="12700">
                  <a:solidFill>
                    <a:srgbClr val="3860F4">
                      <a:alpha val="100000"/>
                    </a:srgbClr>
                  </a:solidFill>
                </a:ln>
                <a:solidFill>
                  <a:srgbClr val="FFFFFF">
                    <a:alpha val="100000"/>
                  </a:srgbClr>
                </a:solidFill>
                <a:latin typeface="poppins-bold"/>
                <a:ea typeface="poppins-bold"/>
                <a:cs typeface="poppins-bold"/>
              </a:rPr>
              <a:t>”</a:t>
            </a:r>
            <a:endParaRPr kumimoji="1" lang="zh-CN" altLang="en-US"/>
          </a:p>
        </p:txBody>
      </p:sp>
      <p:sp>
        <p:nvSpPr>
          <p:cNvPr id="5" name="标题 1"/>
          <p:cNvSpPr txBox="1"/>
          <p:nvPr/>
        </p:nvSpPr>
        <p:spPr>
          <a:xfrm>
            <a:off x="6782605" y="2158666"/>
            <a:ext cx="4720089" cy="2958765"/>
          </a:xfrm>
          <a:prstGeom prst="roundRect">
            <a:avLst>
              <a:gd name="adj" fmla="val 1239"/>
            </a:avLst>
          </a:prstGeom>
          <a:solidFill>
            <a:schemeClr val="bg1"/>
          </a:solid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7019840" y="2695073"/>
            <a:ext cx="4343078" cy="2237873"/>
          </a:xfrm>
          <a:prstGeom prst="rect">
            <a:avLst/>
          </a:prstGeom>
          <a:noFill/>
          <a:ln cap="sq">
            <a:noFill/>
          </a:ln>
        </p:spPr>
        <p:txBody>
          <a:bodyPr vert="horz" wrap="square" lIns="0" tIns="0" rIns="0" bIns="0" rtlCol="0" anchor="t"/>
          <a:lstStyle/>
          <a:p>
            <a:pPr algn="l"/>
            <a:r>
              <a:rPr kumimoji="1" lang="en-US" altLang="zh-CN" sz="1400" dirty="0">
                <a:ln w="12700">
                  <a:noFill/>
                </a:ln>
                <a:solidFill>
                  <a:srgbClr val="262626">
                    <a:alpha val="100000"/>
                  </a:srgbClr>
                </a:solidFill>
                <a:latin typeface="Poppins"/>
                <a:ea typeface="Poppins"/>
                <a:cs typeface="Poppins"/>
              </a:rPr>
              <a:t>Transfer learning facilitates the adaptation of pre- trained models to new tasks with minimal data, thus improving performance across various applications while reducing the time and resources needed for training.</a:t>
            </a:r>
            <a:endParaRPr kumimoji="1" lang="zh-CN" altLang="en-US" dirty="0"/>
          </a:p>
        </p:txBody>
      </p:sp>
      <p:sp>
        <p:nvSpPr>
          <p:cNvPr id="7" name="标题 1"/>
          <p:cNvSpPr txBox="1"/>
          <p:nvPr/>
        </p:nvSpPr>
        <p:spPr>
          <a:xfrm>
            <a:off x="10915352" y="4415589"/>
            <a:ext cx="657230" cy="529390"/>
          </a:xfrm>
          <a:prstGeom prst="rect">
            <a:avLst/>
          </a:prstGeom>
          <a:noFill/>
          <a:ln>
            <a:noFill/>
          </a:ln>
        </p:spPr>
        <p:txBody>
          <a:bodyPr vert="horz" wrap="square" lIns="0" tIns="0" rIns="0" bIns="0" rtlCol="0" anchor="t"/>
          <a:lstStyle/>
          <a:p>
            <a:pPr algn="ctr"/>
            <a:r>
              <a:rPr kumimoji="1" lang="en-US" altLang="zh-CN" sz="6000">
                <a:ln w="12700">
                  <a:solidFill>
                    <a:srgbClr val="3860F4">
                      <a:alpha val="100000"/>
                    </a:srgbClr>
                  </a:solidFill>
                </a:ln>
                <a:solidFill>
                  <a:srgbClr val="FFFFFF">
                    <a:alpha val="100000"/>
                  </a:srgbClr>
                </a:solidFill>
                <a:latin typeface="poppins-bold"/>
                <a:ea typeface="poppins-bold"/>
                <a:cs typeface="poppins-bold"/>
              </a:rPr>
              <a:t>”</a:t>
            </a:r>
            <a:endParaRPr kumimoji="1" lang="zh-CN" altLang="en-US"/>
          </a:p>
        </p:txBody>
      </p:sp>
      <p:sp>
        <p:nvSpPr>
          <p:cNvPr id="8" name="标题 1"/>
          <p:cNvSpPr txBox="1"/>
          <p:nvPr/>
        </p:nvSpPr>
        <p:spPr>
          <a:xfrm>
            <a:off x="660398" y="1787689"/>
            <a:ext cx="4860902" cy="751474"/>
          </a:xfrm>
          <a:custGeom>
            <a:avLst/>
            <a:gdLst>
              <a:gd name="connsiteX0" fmla="*/ 105614 w 4860902"/>
              <a:gd name="connsiteY0" fmla="*/ 0 h 751474"/>
              <a:gd name="connsiteX1" fmla="*/ 126656 w 4860902"/>
              <a:gd name="connsiteY1" fmla="*/ 0 h 751474"/>
              <a:gd name="connsiteX2" fmla="*/ 2230059 w 4860902"/>
              <a:gd name="connsiteY2" fmla="*/ 0 h 751474"/>
              <a:gd name="connsiteX3" fmla="*/ 4755289 w 4860902"/>
              <a:gd name="connsiteY3" fmla="*/ 0 h 751474"/>
              <a:gd name="connsiteX4" fmla="*/ 4860902 w 4860902"/>
              <a:gd name="connsiteY4" fmla="*/ 105613 h 751474"/>
              <a:gd name="connsiteX5" fmla="*/ 4860902 w 4860902"/>
              <a:gd name="connsiteY5" fmla="*/ 528052 h 751474"/>
              <a:gd name="connsiteX6" fmla="*/ 4755289 w 4860902"/>
              <a:gd name="connsiteY6" fmla="*/ 633665 h 751474"/>
              <a:gd name="connsiteX7" fmla="*/ 2230059 w 4860902"/>
              <a:gd name="connsiteY7" fmla="*/ 633665 h 751474"/>
              <a:gd name="connsiteX8" fmla="*/ 541321 w 4860902"/>
              <a:gd name="connsiteY8" fmla="*/ 633665 h 751474"/>
              <a:gd name="connsiteX9" fmla="*/ 459378 w 4860902"/>
              <a:gd name="connsiteY9" fmla="*/ 751474 h 751474"/>
              <a:gd name="connsiteX10" fmla="*/ 377434 w 4860902"/>
              <a:gd name="connsiteY10" fmla="*/ 633665 h 751474"/>
              <a:gd name="connsiteX11" fmla="*/ 126656 w 4860902"/>
              <a:gd name="connsiteY11" fmla="*/ 633665 h 751474"/>
              <a:gd name="connsiteX12" fmla="*/ 105614 w 4860902"/>
              <a:gd name="connsiteY12" fmla="*/ 633665 h 751474"/>
              <a:gd name="connsiteX13" fmla="*/ 8301 w 4860902"/>
              <a:gd name="connsiteY13" fmla="*/ 569161 h 751474"/>
              <a:gd name="connsiteX14" fmla="*/ 6 w 4860902"/>
              <a:gd name="connsiteY14" fmla="*/ 528077 h 751474"/>
              <a:gd name="connsiteX15" fmla="*/ 0 w 4860902"/>
              <a:gd name="connsiteY15" fmla="*/ 528052 h 751474"/>
              <a:gd name="connsiteX16" fmla="*/ 0 w 4860902"/>
              <a:gd name="connsiteY16" fmla="*/ 105613 h 751474"/>
              <a:gd name="connsiteX17" fmla="*/ 6 w 4860902"/>
              <a:gd name="connsiteY17" fmla="*/ 105588 h 751474"/>
              <a:gd name="connsiteX18" fmla="*/ 8301 w 4860902"/>
              <a:gd name="connsiteY18" fmla="*/ 64504 h 751474"/>
              <a:gd name="connsiteX19" fmla="*/ 105614 w 4860902"/>
              <a:gd name="connsiteY19" fmla="*/ 0 h 751474"/>
            </a:gdLst>
            <a:ahLst/>
            <a:cxnLst/>
            <a:rect l="l" t="t" r="r" b="b"/>
            <a:pathLst>
              <a:path w="4860902" h="751474">
                <a:moveTo>
                  <a:pt x="105614" y="0"/>
                </a:moveTo>
                <a:lnTo>
                  <a:pt x="126656" y="0"/>
                </a:lnTo>
                <a:lnTo>
                  <a:pt x="2230059" y="0"/>
                </a:lnTo>
                <a:lnTo>
                  <a:pt x="4755289" y="0"/>
                </a:lnTo>
                <a:cubicBezTo>
                  <a:pt x="4813617" y="0"/>
                  <a:pt x="4860902" y="47285"/>
                  <a:pt x="4860902" y="105613"/>
                </a:cubicBezTo>
                <a:lnTo>
                  <a:pt x="4860902" y="528052"/>
                </a:lnTo>
                <a:cubicBezTo>
                  <a:pt x="4860902" y="586380"/>
                  <a:pt x="4813617" y="633665"/>
                  <a:pt x="4755289" y="633665"/>
                </a:cubicBezTo>
                <a:lnTo>
                  <a:pt x="2230059" y="633665"/>
                </a:lnTo>
                <a:lnTo>
                  <a:pt x="541321" y="633665"/>
                </a:lnTo>
                <a:lnTo>
                  <a:pt x="459378" y="751474"/>
                </a:lnTo>
                <a:lnTo>
                  <a:pt x="377434" y="633665"/>
                </a:lnTo>
                <a:lnTo>
                  <a:pt x="126656" y="633665"/>
                </a:lnTo>
                <a:lnTo>
                  <a:pt x="105614" y="633665"/>
                </a:lnTo>
                <a:cubicBezTo>
                  <a:pt x="61868" y="633665"/>
                  <a:pt x="24334" y="607067"/>
                  <a:pt x="8301" y="569161"/>
                </a:cubicBezTo>
                <a:lnTo>
                  <a:pt x="6" y="528077"/>
                </a:lnTo>
                <a:lnTo>
                  <a:pt x="0" y="528052"/>
                </a:lnTo>
                <a:lnTo>
                  <a:pt x="0" y="105613"/>
                </a:lnTo>
                <a:lnTo>
                  <a:pt x="6" y="105588"/>
                </a:lnTo>
                <a:lnTo>
                  <a:pt x="8301" y="64504"/>
                </a:lnTo>
                <a:cubicBezTo>
                  <a:pt x="24334" y="26598"/>
                  <a:pt x="61868" y="0"/>
                  <a:pt x="105614"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836973" y="1787691"/>
            <a:ext cx="4507752" cy="633665"/>
          </a:xfrm>
          <a:prstGeom prst="rect">
            <a:avLst/>
          </a:prstGeom>
          <a:noFill/>
          <a:ln cap="sq">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Attention Mechanism</a:t>
            </a:r>
            <a:endParaRPr kumimoji="1" lang="zh-CN" altLang="en-US"/>
          </a:p>
        </p:txBody>
      </p:sp>
      <p:sp>
        <p:nvSpPr>
          <p:cNvPr id="10" name="标题 1"/>
          <p:cNvSpPr txBox="1"/>
          <p:nvPr/>
        </p:nvSpPr>
        <p:spPr>
          <a:xfrm>
            <a:off x="6421737" y="1787689"/>
            <a:ext cx="4860902" cy="751474"/>
          </a:xfrm>
          <a:custGeom>
            <a:avLst/>
            <a:gdLst>
              <a:gd name="connsiteX0" fmla="*/ 105614 w 4860902"/>
              <a:gd name="connsiteY0" fmla="*/ 0 h 751474"/>
              <a:gd name="connsiteX1" fmla="*/ 126656 w 4860902"/>
              <a:gd name="connsiteY1" fmla="*/ 0 h 751474"/>
              <a:gd name="connsiteX2" fmla="*/ 2230059 w 4860902"/>
              <a:gd name="connsiteY2" fmla="*/ 0 h 751474"/>
              <a:gd name="connsiteX3" fmla="*/ 4755289 w 4860902"/>
              <a:gd name="connsiteY3" fmla="*/ 0 h 751474"/>
              <a:gd name="connsiteX4" fmla="*/ 4860902 w 4860902"/>
              <a:gd name="connsiteY4" fmla="*/ 105613 h 751474"/>
              <a:gd name="connsiteX5" fmla="*/ 4860902 w 4860902"/>
              <a:gd name="connsiteY5" fmla="*/ 528052 h 751474"/>
              <a:gd name="connsiteX6" fmla="*/ 4755289 w 4860902"/>
              <a:gd name="connsiteY6" fmla="*/ 633665 h 751474"/>
              <a:gd name="connsiteX7" fmla="*/ 2230059 w 4860902"/>
              <a:gd name="connsiteY7" fmla="*/ 633665 h 751474"/>
              <a:gd name="connsiteX8" fmla="*/ 541321 w 4860902"/>
              <a:gd name="connsiteY8" fmla="*/ 633665 h 751474"/>
              <a:gd name="connsiteX9" fmla="*/ 459378 w 4860902"/>
              <a:gd name="connsiteY9" fmla="*/ 751474 h 751474"/>
              <a:gd name="connsiteX10" fmla="*/ 377434 w 4860902"/>
              <a:gd name="connsiteY10" fmla="*/ 633665 h 751474"/>
              <a:gd name="connsiteX11" fmla="*/ 126656 w 4860902"/>
              <a:gd name="connsiteY11" fmla="*/ 633665 h 751474"/>
              <a:gd name="connsiteX12" fmla="*/ 105614 w 4860902"/>
              <a:gd name="connsiteY12" fmla="*/ 633665 h 751474"/>
              <a:gd name="connsiteX13" fmla="*/ 8301 w 4860902"/>
              <a:gd name="connsiteY13" fmla="*/ 569161 h 751474"/>
              <a:gd name="connsiteX14" fmla="*/ 6 w 4860902"/>
              <a:gd name="connsiteY14" fmla="*/ 528077 h 751474"/>
              <a:gd name="connsiteX15" fmla="*/ 0 w 4860902"/>
              <a:gd name="connsiteY15" fmla="*/ 528052 h 751474"/>
              <a:gd name="connsiteX16" fmla="*/ 0 w 4860902"/>
              <a:gd name="connsiteY16" fmla="*/ 105613 h 751474"/>
              <a:gd name="connsiteX17" fmla="*/ 6 w 4860902"/>
              <a:gd name="connsiteY17" fmla="*/ 105588 h 751474"/>
              <a:gd name="connsiteX18" fmla="*/ 8301 w 4860902"/>
              <a:gd name="connsiteY18" fmla="*/ 64504 h 751474"/>
              <a:gd name="connsiteX19" fmla="*/ 105614 w 4860902"/>
              <a:gd name="connsiteY19" fmla="*/ 0 h 751474"/>
            </a:gdLst>
            <a:ahLst/>
            <a:cxnLst/>
            <a:rect l="l" t="t" r="r" b="b"/>
            <a:pathLst>
              <a:path w="4860902" h="751474">
                <a:moveTo>
                  <a:pt x="105614" y="0"/>
                </a:moveTo>
                <a:lnTo>
                  <a:pt x="126656" y="0"/>
                </a:lnTo>
                <a:lnTo>
                  <a:pt x="2230059" y="0"/>
                </a:lnTo>
                <a:lnTo>
                  <a:pt x="4755289" y="0"/>
                </a:lnTo>
                <a:cubicBezTo>
                  <a:pt x="4813617" y="0"/>
                  <a:pt x="4860902" y="47285"/>
                  <a:pt x="4860902" y="105613"/>
                </a:cubicBezTo>
                <a:lnTo>
                  <a:pt x="4860902" y="528052"/>
                </a:lnTo>
                <a:cubicBezTo>
                  <a:pt x="4860902" y="586380"/>
                  <a:pt x="4813617" y="633665"/>
                  <a:pt x="4755289" y="633665"/>
                </a:cubicBezTo>
                <a:lnTo>
                  <a:pt x="2230059" y="633665"/>
                </a:lnTo>
                <a:lnTo>
                  <a:pt x="541321" y="633665"/>
                </a:lnTo>
                <a:lnTo>
                  <a:pt x="459378" y="751474"/>
                </a:lnTo>
                <a:lnTo>
                  <a:pt x="377434" y="633665"/>
                </a:lnTo>
                <a:lnTo>
                  <a:pt x="126656" y="633665"/>
                </a:lnTo>
                <a:lnTo>
                  <a:pt x="105614" y="633665"/>
                </a:lnTo>
                <a:cubicBezTo>
                  <a:pt x="61868" y="633665"/>
                  <a:pt x="24334" y="607067"/>
                  <a:pt x="8301" y="569161"/>
                </a:cubicBezTo>
                <a:lnTo>
                  <a:pt x="6" y="528077"/>
                </a:lnTo>
                <a:lnTo>
                  <a:pt x="0" y="528052"/>
                </a:lnTo>
                <a:lnTo>
                  <a:pt x="0" y="105613"/>
                </a:lnTo>
                <a:lnTo>
                  <a:pt x="6" y="105588"/>
                </a:lnTo>
                <a:lnTo>
                  <a:pt x="8301" y="64504"/>
                </a:lnTo>
                <a:cubicBezTo>
                  <a:pt x="24334" y="26598"/>
                  <a:pt x="61868" y="0"/>
                  <a:pt x="105614" y="0"/>
                </a:cubicBezTo>
                <a:close/>
              </a:path>
            </a:pathLst>
          </a:cu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a:off x="6598312" y="1787691"/>
            <a:ext cx="4507752" cy="633665"/>
          </a:xfrm>
          <a:prstGeom prst="rect">
            <a:avLst/>
          </a:prstGeom>
          <a:noFill/>
          <a:ln cap="sq">
            <a:noFill/>
          </a:ln>
        </p:spPr>
        <p:txBody>
          <a:bodyPr vert="horz" wrap="square" lIns="0" tIns="0" rIns="0" bIns="0" rtlCol="0" anchor="ctr"/>
          <a:lstStyle/>
          <a:p>
            <a:pPr algn="ctr"/>
            <a:r>
              <a:rPr kumimoji="1" lang="en-US" altLang="zh-CN" sz="1600">
                <a:ln w="12700">
                  <a:noFill/>
                </a:ln>
                <a:solidFill>
                  <a:srgbClr val="FFFFFF">
                    <a:alpha val="100000"/>
                  </a:srgbClr>
                </a:solidFill>
                <a:latin typeface="poppins-bold"/>
                <a:ea typeface="poppins-bold"/>
                <a:cs typeface="poppins-bold"/>
              </a:rPr>
              <a:t>Transfer Learning</a:t>
            </a:r>
            <a:endParaRPr kumimoji="1" lang="zh-CN" altLang="en-US"/>
          </a:p>
        </p:txBody>
      </p:sp>
      <p:sp>
        <p:nvSpPr>
          <p:cNvPr id="12" name="标题 1"/>
          <p:cNvSpPr txBox="1"/>
          <p:nvPr/>
        </p:nvSpPr>
        <p:spPr>
          <a:xfrm>
            <a:off x="638098" y="412375"/>
            <a:ext cx="6480000" cy="540000"/>
          </a:xfrm>
          <a:prstGeom prst="rect">
            <a:avLst/>
          </a:prstGeom>
          <a:gradFill>
            <a:gsLst>
              <a:gs pos="10000">
                <a:schemeClr val="bg1">
                  <a:lumMod val="95000"/>
                </a:schemeClr>
              </a:gs>
              <a:gs pos="93000">
                <a:schemeClr val="bg1"/>
              </a:gs>
            </a:gsLst>
            <a:lin ang="0" scaled="0"/>
          </a:gra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750848" y="448375"/>
            <a:ext cx="10768051" cy="468000"/>
          </a:xfrm>
          <a:prstGeom prst="rect">
            <a:avLst/>
          </a:prstGeom>
          <a:noFill/>
          <a:ln>
            <a:noFill/>
          </a:ln>
        </p:spPr>
        <p:txBody>
          <a:bodyPr vert="horz" wrap="square" lIns="0" tIns="0" rIns="0" bIns="0" rtlCol="0" anchor="ctr"/>
          <a:lstStyle/>
          <a:p>
            <a:pPr algn="l"/>
            <a:r>
              <a:rPr kumimoji="1" lang="en-US" altLang="zh-CN" sz="2800">
                <a:ln w="12700">
                  <a:noFill/>
                </a:ln>
                <a:solidFill>
                  <a:srgbClr val="262626">
                    <a:alpha val="100000"/>
                  </a:srgbClr>
                </a:solidFill>
                <a:latin typeface="poppins-bold"/>
                <a:ea typeface="poppins-bold"/>
                <a:cs typeface="poppins-bold"/>
              </a:rPr>
              <a:t>Key Features</a:t>
            </a:r>
            <a:endParaRPr kumimoji="1" lang="zh-CN" altLang="en-US"/>
          </a:p>
        </p:txBody>
      </p:sp>
      <p:sp>
        <p:nvSpPr>
          <p:cNvPr id="14" name="标题 1"/>
          <p:cNvSpPr txBox="1"/>
          <p:nvPr/>
        </p:nvSpPr>
        <p:spPr>
          <a:xfrm>
            <a:off x="222563" y="412375"/>
            <a:ext cx="108000" cy="540000"/>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a:off x="426613" y="412375"/>
            <a:ext cx="108000" cy="540000"/>
          </a:xfrm>
          <a:prstGeom prst="rect">
            <a:avLst/>
          </a:prstGeom>
          <a:solidFill>
            <a:schemeClr val="bg1">
              <a:lumMod val="85000"/>
            </a:schemeClr>
          </a:solidFill>
          <a:ln w="12700" cap="sq">
            <a:noFill/>
            <a:miter/>
          </a:ln>
        </p:spPr>
        <p:txBody>
          <a:bodyPr vert="horz" wrap="square" lIns="91440" tIns="45720" rIns="91440" bIns="45720" rtlCol="0" anchor="ctr"/>
          <a:lstStyle/>
          <a:p>
            <a:pPr algn="ctr"/>
            <a:endParaRPr kumimoji="1" lang="zh-CN" altLang="en-US"/>
          </a:p>
        </p:txBody>
      </p:sp>
      <p:sp>
        <p:nvSpPr>
          <p:cNvPr id="17" name="TextBox 16">
            <a:extLst>
              <a:ext uri="{FF2B5EF4-FFF2-40B4-BE49-F238E27FC236}">
                <a16:creationId xmlns:a16="http://schemas.microsoft.com/office/drawing/2014/main" id="{62CA391B-4BC2-6C23-8E66-F954533A8838}"/>
              </a:ext>
            </a:extLst>
          </p:cNvPr>
          <p:cNvSpPr txBox="1"/>
          <p:nvPr/>
        </p:nvSpPr>
        <p:spPr>
          <a:xfrm>
            <a:off x="1048752" y="5666419"/>
            <a:ext cx="10269091" cy="610873"/>
          </a:xfrm>
          <a:prstGeom prst="rect">
            <a:avLst/>
          </a:prstGeom>
          <a:noFill/>
        </p:spPr>
        <p:txBody>
          <a:bodyPr wrap="square">
            <a:spAutoFit/>
          </a:bodyPr>
          <a:lstStyle/>
          <a:p>
            <a:pPr>
              <a:lnSpc>
                <a:spcPct val="107000"/>
              </a:lnSpc>
              <a:spcAft>
                <a:spcPts val="800"/>
              </a:spcAft>
            </a:pPr>
            <a:r>
              <a:rPr lang="en-IN" sz="1600" i="1" kern="100" dirty="0">
                <a:effectLst/>
                <a:latin typeface="Poppins" panose="00000500000000000000" pitchFamily="2" charset="0"/>
                <a:ea typeface="Calibri" panose="020F0502020204030204" pitchFamily="34" charset="0"/>
                <a:cs typeface="Poppins" panose="00000500000000000000" pitchFamily="2" charset="0"/>
              </a:rPr>
              <a:t>📊 </a:t>
            </a:r>
            <a:r>
              <a:rPr lang="en-IN" sz="1600" b="1" i="1" kern="100" dirty="0">
                <a:effectLst/>
                <a:latin typeface="Poppins" panose="00000500000000000000" pitchFamily="2" charset="0"/>
                <a:ea typeface="Calibri" panose="020F0502020204030204" pitchFamily="34" charset="0"/>
                <a:cs typeface="Poppins" panose="00000500000000000000" pitchFamily="2" charset="0"/>
              </a:rPr>
              <a:t>Mind-Blowing Fact</a:t>
            </a:r>
            <a:r>
              <a:rPr lang="en-IN" sz="1600" i="1" kern="100" dirty="0">
                <a:effectLst/>
                <a:latin typeface="Poppins" panose="00000500000000000000" pitchFamily="2" charset="0"/>
                <a:ea typeface="Calibri" panose="020F0502020204030204" pitchFamily="34" charset="0"/>
                <a:cs typeface="Poppins" panose="00000500000000000000" pitchFamily="2" charset="0"/>
              </a:rPr>
              <a:t>: GPT-4 was trained on over </a:t>
            </a:r>
            <a:r>
              <a:rPr lang="en-IN" sz="1600" b="1" i="1" kern="100" dirty="0">
                <a:effectLst/>
                <a:latin typeface="Poppins" panose="00000500000000000000" pitchFamily="2" charset="0"/>
                <a:ea typeface="Calibri" panose="020F0502020204030204" pitchFamily="34" charset="0"/>
                <a:cs typeface="Poppins" panose="00000500000000000000" pitchFamily="2" charset="0"/>
              </a:rPr>
              <a:t>trillions</a:t>
            </a:r>
            <a:r>
              <a:rPr lang="en-IN" sz="1600" i="1" kern="100" dirty="0">
                <a:effectLst/>
                <a:latin typeface="Poppins" panose="00000500000000000000" pitchFamily="2" charset="0"/>
                <a:ea typeface="Calibri" panose="020F0502020204030204" pitchFamily="34" charset="0"/>
                <a:cs typeface="Poppins" panose="00000500000000000000" pitchFamily="2" charset="0"/>
              </a:rPr>
              <a:t> of words—more than any human could read in a lifetime!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4731417" cy="3097600"/>
          </a:xfrm>
          <a:custGeom>
            <a:avLst/>
            <a:gdLst>
              <a:gd name="connsiteX0" fmla="*/ 3533667 w 4731417"/>
              <a:gd name="connsiteY0" fmla="*/ 0 h 3097600"/>
              <a:gd name="connsiteX1" fmla="*/ 4731417 w 4731417"/>
              <a:gd name="connsiteY1" fmla="*/ 0 h 3097600"/>
              <a:gd name="connsiteX2" fmla="*/ 4705551 w 4731417"/>
              <a:gd name="connsiteY2" fmla="*/ 169481 h 3097600"/>
              <a:gd name="connsiteX3" fmla="*/ 1112870 w 4731417"/>
              <a:gd name="connsiteY3" fmla="*/ 3097600 h 3097600"/>
              <a:gd name="connsiteX4" fmla="*/ 22362 w 4731417"/>
              <a:gd name="connsiteY4" fmla="*/ 2932731 h 3097600"/>
              <a:gd name="connsiteX5" fmla="*/ 0 w 4731417"/>
              <a:gd name="connsiteY5" fmla="*/ 2925164 h 3097600"/>
              <a:gd name="connsiteX6" fmla="*/ 0 w 4731417"/>
              <a:gd name="connsiteY6" fmla="*/ 1654258 h 3097600"/>
              <a:gd name="connsiteX7" fmla="*/ 144099 w 4731417"/>
              <a:gd name="connsiteY7" fmla="*/ 1723674 h 3097600"/>
              <a:gd name="connsiteX8" fmla="*/ 1112870 w 4731417"/>
              <a:gd name="connsiteY8" fmla="*/ 1919260 h 3097600"/>
              <a:gd name="connsiteX9" fmla="*/ 3489822 w 4731417"/>
              <a:gd name="connsiteY9" fmla="*/ 170521 h 3097600"/>
            </a:gdLst>
            <a:ahLst/>
            <a:cxnLst/>
            <a:rect l="l" t="t" r="r" b="b"/>
            <a:pathLst>
              <a:path w="4731417" h="3097600">
                <a:moveTo>
                  <a:pt x="3533667" y="0"/>
                </a:moveTo>
                <a:lnTo>
                  <a:pt x="4731417" y="0"/>
                </a:lnTo>
                <a:lnTo>
                  <a:pt x="4705551" y="169481"/>
                </a:lnTo>
                <a:cubicBezTo>
                  <a:pt x="4363600" y="1840555"/>
                  <a:pt x="2885034" y="3097600"/>
                  <a:pt x="1112870" y="3097600"/>
                </a:cubicBezTo>
                <a:cubicBezTo>
                  <a:pt x="733121" y="3097600"/>
                  <a:pt x="366853" y="3039879"/>
                  <a:pt x="22362" y="2932731"/>
                </a:cubicBezTo>
                <a:lnTo>
                  <a:pt x="0" y="2925164"/>
                </a:lnTo>
                <a:lnTo>
                  <a:pt x="0" y="1654258"/>
                </a:lnTo>
                <a:lnTo>
                  <a:pt x="144099" y="1723674"/>
                </a:lnTo>
                <a:cubicBezTo>
                  <a:pt x="441861" y="1849617"/>
                  <a:pt x="769232" y="1919260"/>
                  <a:pt x="1112870" y="1919260"/>
                </a:cubicBezTo>
                <a:cubicBezTo>
                  <a:pt x="2229693" y="1919260"/>
                  <a:pt x="3174705" y="1183652"/>
                  <a:pt x="3489822" y="170521"/>
                </a:cubicBezTo>
                <a:close/>
              </a:path>
            </a:pathLst>
          </a:custGeom>
          <a:solidFill>
            <a:schemeClr val="bg1">
              <a:lumMod val="95000"/>
            </a:schemeClr>
          </a:solidFill>
          <a:ln w="19050" cap="sq">
            <a:noFill/>
            <a:miter/>
          </a:ln>
        </p:spPr>
        <p:txBody>
          <a:bodyPr vert="horz" wrap="square" lIns="91440" tIns="45720" rIns="91440" bIns="45720" rtlCol="0" anchor="ctr"/>
          <a:lstStyle/>
          <a:p>
            <a:pPr algn="ctr"/>
            <a:endParaRPr kumimoji="1" lang="zh-CN" altLang="en-US"/>
          </a:p>
        </p:txBody>
      </p:sp>
      <p:pic>
        <p:nvPicPr>
          <p:cNvPr id="3" name="Picture 2"/>
          <p:cNvPicPr>
            <a:picLocks noChangeAspect="1"/>
          </p:cNvPicPr>
          <p:nvPr/>
        </p:nvPicPr>
        <p:blipFill>
          <a:blip r:embed="rId2">
            <a:alphaModFix/>
          </a:blip>
          <a:srcRect l="8902" r="8902"/>
          <a:stretch>
            <a:fillRect/>
          </a:stretch>
        </p:blipFill>
        <p:spPr>
          <a:xfrm>
            <a:off x="5561692" y="1323086"/>
            <a:ext cx="6630308" cy="4521200"/>
          </a:xfrm>
          <a:custGeom>
            <a:avLst/>
            <a:gdLst/>
            <a:ahLst/>
            <a:cxnLst/>
            <a:rect l="l" t="t" r="r" b="b"/>
            <a:pathLst>
              <a:path w="6629400"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noFill/>
          <a:ln>
            <a:noFill/>
          </a:ln>
        </p:spPr>
      </p:pic>
      <p:sp>
        <p:nvSpPr>
          <p:cNvPr id="4" name="标题 1"/>
          <p:cNvSpPr txBox="1"/>
          <p:nvPr/>
        </p:nvSpPr>
        <p:spPr>
          <a:xfrm>
            <a:off x="5561693" y="1323086"/>
            <a:ext cx="6630307" cy="4521200"/>
          </a:xfrm>
          <a:custGeom>
            <a:avLst/>
            <a:gdLst>
              <a:gd name="connsiteX0" fmla="*/ 2260601 w 6630308"/>
              <a:gd name="connsiteY0" fmla="*/ 0 h 4521200"/>
              <a:gd name="connsiteX1" fmla="*/ 6630308 w 6630308"/>
              <a:gd name="connsiteY1" fmla="*/ 0 h 4521200"/>
              <a:gd name="connsiteX2" fmla="*/ 6630308 w 6630308"/>
              <a:gd name="connsiteY2" fmla="*/ 4521200 h 4521200"/>
              <a:gd name="connsiteX3" fmla="*/ 2260601 w 6630308"/>
              <a:gd name="connsiteY3" fmla="*/ 4521200 h 4521200"/>
              <a:gd name="connsiteX4" fmla="*/ 0 w 6630308"/>
              <a:gd name="connsiteY4" fmla="*/ 2260600 h 4521200"/>
              <a:gd name="connsiteX5" fmla="*/ 2260601 w 6630308"/>
              <a:gd name="connsiteY5" fmla="*/ 0 h 4521200"/>
            </a:gdLst>
            <a:ahLst/>
            <a:cxnLst/>
            <a:rect l="l" t="t" r="r" b="b"/>
            <a:pathLst>
              <a:path w="6630308" h="4521200">
                <a:moveTo>
                  <a:pt x="2260601" y="0"/>
                </a:moveTo>
                <a:lnTo>
                  <a:pt x="6630308" y="0"/>
                </a:lnTo>
                <a:lnTo>
                  <a:pt x="6630308" y="4521200"/>
                </a:lnTo>
                <a:lnTo>
                  <a:pt x="2260601" y="4521200"/>
                </a:lnTo>
                <a:cubicBezTo>
                  <a:pt x="1012106" y="4521200"/>
                  <a:pt x="0" y="3509095"/>
                  <a:pt x="0" y="2260600"/>
                </a:cubicBezTo>
                <a:cubicBezTo>
                  <a:pt x="0" y="1012105"/>
                  <a:pt x="1012106" y="0"/>
                  <a:pt x="2260601" y="0"/>
                </a:cubicBezTo>
                <a:close/>
              </a:path>
            </a:pathLst>
          </a:custGeom>
          <a:gradFill>
            <a:gsLst>
              <a:gs pos="0">
                <a:schemeClr val="accent1">
                  <a:lumMod val="50000"/>
                  <a:alpha val="26000"/>
                </a:schemeClr>
              </a:gs>
              <a:gs pos="72000">
                <a:schemeClr val="accent1">
                  <a:lumMod val="50000"/>
                  <a:alpha val="88000"/>
                </a:schemeClr>
              </a:gs>
            </a:gsLst>
            <a:lin ang="10800000" scaled="0"/>
          </a:gradFill>
          <a:ln w="1905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a:off x="661442" y="3403700"/>
            <a:ext cx="4500868" cy="2730400"/>
          </a:xfrm>
          <a:prstGeom prst="rect">
            <a:avLst/>
          </a:prstGeom>
          <a:noFill/>
          <a:ln>
            <a:noFill/>
          </a:ln>
        </p:spPr>
        <p:txBody>
          <a:bodyPr vert="horz" wrap="square" lIns="0" tIns="0" rIns="0" bIns="0" rtlCol="0" anchor="t"/>
          <a:lstStyle/>
          <a:p>
            <a:pPr algn="l"/>
            <a:r>
              <a:rPr kumimoji="1" lang="en-US" altLang="zh-CN" sz="2800" dirty="0">
                <a:ln w="12700">
                  <a:noFill/>
                </a:ln>
                <a:solidFill>
                  <a:srgbClr val="262626">
                    <a:alpha val="100000"/>
                  </a:srgbClr>
                </a:solidFill>
                <a:latin typeface="poppins-bold"/>
                <a:ea typeface="poppins-bold"/>
                <a:cs typeface="poppins-bold"/>
              </a:rPr>
              <a:t>LLM Fine-tuning</a:t>
            </a:r>
            <a:endParaRPr kumimoji="1" lang="zh-CN" altLang="en-US" dirty="0"/>
          </a:p>
        </p:txBody>
      </p:sp>
      <p:sp>
        <p:nvSpPr>
          <p:cNvPr id="7" name="标题 1"/>
          <p:cNvSpPr txBox="1"/>
          <p:nvPr/>
        </p:nvSpPr>
        <p:spPr>
          <a:xfrm>
            <a:off x="661441" y="990600"/>
            <a:ext cx="3245484" cy="2646878"/>
          </a:xfrm>
          <a:prstGeom prst="rect">
            <a:avLst/>
          </a:prstGeom>
          <a:noFill/>
          <a:ln>
            <a:noFill/>
          </a:ln>
        </p:spPr>
        <p:txBody>
          <a:bodyPr vert="horz" wrap="square" lIns="0" tIns="0" rIns="0" bIns="0" rtlCol="0" anchor="t"/>
          <a:lstStyle/>
          <a:p>
            <a:pPr algn="l"/>
            <a:r>
              <a:rPr kumimoji="1" lang="en-US" altLang="zh-CN" sz="16600">
                <a:ln w="12700">
                  <a:noFill/>
                </a:ln>
                <a:solidFill>
                  <a:srgbClr val="AD1D23">
                    <a:alpha val="100000"/>
                  </a:srgbClr>
                </a:solidFill>
                <a:latin typeface="Fira Sans Black"/>
                <a:ea typeface="Fira Sans Black"/>
                <a:cs typeface="Fira Sans Black"/>
              </a:rPr>
              <a:t> 03</a:t>
            </a:r>
            <a:endParaRPr kumimoji="1" lang="zh-CN" altLang="en-US"/>
          </a:p>
        </p:txBody>
      </p:sp>
      <p:sp>
        <p:nvSpPr>
          <p:cNvPr id="8" name="标题 1"/>
          <p:cNvSpPr txBox="1"/>
          <p:nvPr/>
        </p:nvSpPr>
        <p:spPr>
          <a:xfrm>
            <a:off x="9120812" y="6572945"/>
            <a:ext cx="3071189" cy="285055"/>
          </a:xfrm>
          <a:custGeom>
            <a:avLst/>
            <a:gdLst>
              <a:gd name="connsiteX0" fmla="*/ 337139 w 3071189"/>
              <a:gd name="connsiteY0" fmla="*/ 0 h 285055"/>
              <a:gd name="connsiteX1" fmla="*/ 3071189 w 3071189"/>
              <a:gd name="connsiteY1" fmla="*/ 0 h 285055"/>
              <a:gd name="connsiteX2" fmla="*/ 3071189 w 3071189"/>
              <a:gd name="connsiteY2" fmla="*/ 285055 h 285055"/>
              <a:gd name="connsiteX3" fmla="*/ 0 w 3071189"/>
              <a:gd name="connsiteY3" fmla="*/ 285055 h 285055"/>
              <a:gd name="connsiteX4" fmla="*/ 1129 w 3071189"/>
              <a:gd name="connsiteY4" fmla="*/ 273856 h 285055"/>
              <a:gd name="connsiteX5" fmla="*/ 337139 w 3071189"/>
              <a:gd name="connsiteY5" fmla="*/ 0 h 285055"/>
            </a:gdLst>
            <a:ahLst/>
            <a:cxnLst/>
            <a:rect l="l" t="t" r="r" b="b"/>
            <a:pathLst>
              <a:path w="3071189" h="285055">
                <a:moveTo>
                  <a:pt x="337139" y="0"/>
                </a:moveTo>
                <a:lnTo>
                  <a:pt x="3071189" y="0"/>
                </a:lnTo>
                <a:lnTo>
                  <a:pt x="3071189" y="285055"/>
                </a:lnTo>
                <a:lnTo>
                  <a:pt x="0" y="285055"/>
                </a:lnTo>
                <a:lnTo>
                  <a:pt x="1129" y="273856"/>
                </a:lnTo>
                <a:cubicBezTo>
                  <a:pt x="33110" y="117567"/>
                  <a:pt x="171395" y="0"/>
                  <a:pt x="337139" y="0"/>
                </a:cubicBez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a:off x="0" y="5324252"/>
            <a:ext cx="362538" cy="1533748"/>
          </a:xfrm>
          <a:custGeom>
            <a:avLst/>
            <a:gdLst>
              <a:gd name="connsiteX0" fmla="*/ 0 w 362538"/>
              <a:gd name="connsiteY0" fmla="*/ 0 h 1533748"/>
              <a:gd name="connsiteX1" fmla="*/ 35049 w 362538"/>
              <a:gd name="connsiteY1" fmla="*/ 3533 h 1533748"/>
              <a:gd name="connsiteX2" fmla="*/ 362538 w 362538"/>
              <a:gd name="connsiteY2" fmla="*/ 405348 h 1533748"/>
              <a:gd name="connsiteX3" fmla="*/ 362538 w 362538"/>
              <a:gd name="connsiteY3" fmla="*/ 1533748 h 1533748"/>
              <a:gd name="connsiteX4" fmla="*/ 0 w 362538"/>
              <a:gd name="connsiteY4" fmla="*/ 1533748 h 1533748"/>
            </a:gdLst>
            <a:ahLst/>
            <a:cxnLst/>
            <a:rect l="l" t="t" r="r" b="b"/>
            <a:pathLst>
              <a:path w="362538" h="1533748">
                <a:moveTo>
                  <a:pt x="0" y="0"/>
                </a:moveTo>
                <a:lnTo>
                  <a:pt x="35049" y="3533"/>
                </a:lnTo>
                <a:cubicBezTo>
                  <a:pt x="221946" y="41778"/>
                  <a:pt x="362538" y="207145"/>
                  <a:pt x="362538" y="405348"/>
                </a:cubicBezTo>
                <a:lnTo>
                  <a:pt x="362538" y="1533748"/>
                </a:lnTo>
                <a:lnTo>
                  <a:pt x="0" y="1533748"/>
                </a:lnTo>
                <a:close/>
              </a:path>
            </a:pathLst>
          </a:custGeom>
          <a:solidFill>
            <a:schemeClr val="accent2"/>
          </a:solidFill>
          <a:ln w="19050" cap="sq">
            <a:noFill/>
            <a:miter/>
          </a:ln>
        </p:spPr>
        <p:txBody>
          <a:bodyPr vert="horz" wrap="square" lIns="91440" tIns="45720" rIns="91440" bIns="45720" rtlCol="0" anchor="ctr"/>
          <a:lstStyle/>
          <a:p>
            <a:pPr algn="ct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044475"/>
      </a:accent1>
      <a:accent2>
        <a:srgbClr val="AD1D23"/>
      </a:accent2>
      <a:accent3>
        <a:srgbClr val="548DD4"/>
      </a:accent3>
      <a:accent4>
        <a:srgbClr val="808080"/>
      </a:accent4>
      <a:accent5>
        <a:srgbClr val="A5A5A5"/>
      </a:accent5>
      <a:accent6>
        <a:srgbClr val="C9C9C9"/>
      </a:accent6>
      <a:hlink>
        <a:srgbClr val="000000"/>
      </a:hlink>
      <a:folHlink>
        <a:srgbClr val="0000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1341</Words>
  <Application>Microsoft Office PowerPoint</Application>
  <PresentationFormat>Widescreen</PresentationFormat>
  <Paragraphs>132</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Poppins</vt:lpstr>
      <vt:lpstr>Fira Sans Black</vt:lpstr>
      <vt:lpstr>poppins-bold</vt:lpstr>
      <vt:lpstr>Symbol</vt:lpstr>
      <vt:lpstr>Arial</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Roshna Raj</cp:lastModifiedBy>
  <cp:revision>1</cp:revision>
  <dcterms:modified xsi:type="dcterms:W3CDTF">2025-03-25T14:46:42Z</dcterms:modified>
</cp:coreProperties>
</file>